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F3D028-433E-4645-9471-F0DD8D2E2FE6}" type="datetimeFigureOut">
              <a:rPr lang="cs-CZ" smtClean="0"/>
              <a:t>12.1.2015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8A989-38D5-4A0D-B88D-3A4740AB13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545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3851920" y="4193654"/>
            <a:ext cx="4824536" cy="461665"/>
          </a:xfrm>
        </p:spPr>
        <p:txBody>
          <a:bodyPr wrap="none" lIns="0" tIns="0" rIns="0" bIns="0" anchor="t" anchorCtr="0">
            <a:normAutofit/>
          </a:bodyPr>
          <a:lstStyle>
            <a:lvl1pPr algn="l">
              <a:defRPr sz="3000" cap="small" baseline="0">
                <a:solidFill>
                  <a:srgbClr val="004666"/>
                </a:solidFill>
                <a:latin typeface="Times New Roman" pitchFamily="18" charset="0"/>
                <a:cs typeface="Arial" pitchFamily="34" charset="0"/>
              </a:defRPr>
            </a:lvl1pPr>
          </a:lstStyle>
          <a:p>
            <a:r>
              <a:rPr lang="cs-CZ" dirty="0" smtClean="0"/>
              <a:t>Napište název prezentace.</a:t>
            </a:r>
            <a:endParaRPr lang="cs-CZ" dirty="0"/>
          </a:p>
        </p:txBody>
      </p:sp>
      <p:pic>
        <p:nvPicPr>
          <p:cNvPr id="10" name="Picture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3992"/>
            <a:ext cx="2808312" cy="1623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5702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cap="small" baseline="0">
                <a:solidFill>
                  <a:srgbClr val="004666"/>
                </a:solidFill>
                <a:latin typeface="Times New Roman" pitchFamily="18" charset="0"/>
                <a:cs typeface="Arial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39"/>
          </a:xfrm>
        </p:spPr>
        <p:txBody>
          <a:bodyPr/>
          <a:lstStyle>
            <a:lvl1pPr marL="342900" indent="-342900">
              <a:buClr>
                <a:srgbClr val="CED630"/>
              </a:buClr>
              <a:buFont typeface="Wingdings" pitchFamily="2" charset="2"/>
              <a:buChar char="§"/>
              <a:defRPr cap="small" baseline="0">
                <a:solidFill>
                  <a:srgbClr val="004666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buClr>
                <a:srgbClr val="CED630"/>
              </a:buClr>
              <a:buFont typeface="Wingdings" pitchFamily="2" charset="2"/>
              <a:buChar char="§"/>
              <a:defRPr cap="small" baseline="0">
                <a:solidFill>
                  <a:srgbClr val="004666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buClr>
                <a:srgbClr val="CED630"/>
              </a:buClr>
              <a:buFont typeface="Wingdings" pitchFamily="2" charset="2"/>
              <a:buChar char="§"/>
              <a:defRPr cap="small" baseline="0">
                <a:solidFill>
                  <a:srgbClr val="004666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buClr>
                <a:srgbClr val="CED630"/>
              </a:buClr>
              <a:buFont typeface="Wingdings" pitchFamily="2" charset="2"/>
              <a:buChar char="§"/>
              <a:defRPr cap="small" baseline="0">
                <a:solidFill>
                  <a:srgbClr val="004666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buClr>
                <a:srgbClr val="CED630"/>
              </a:buClr>
              <a:buFont typeface="Wingdings" pitchFamily="2" charset="2"/>
              <a:buChar char="§"/>
              <a:defRPr cap="small" baseline="0">
                <a:solidFill>
                  <a:srgbClr val="004666"/>
                </a:solidFill>
                <a:latin typeface="Times New Roman" pitchFamily="18" charset="0"/>
                <a:cs typeface="Arial" pitchFamily="34" charset="0"/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3024808" y="6356350"/>
            <a:ext cx="1043136" cy="365125"/>
          </a:xfrm>
        </p:spPr>
        <p:txBody>
          <a:bodyPr/>
          <a:lstStyle>
            <a:lvl1pPr>
              <a:defRPr sz="1400">
                <a:solidFill>
                  <a:srgbClr val="004666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864F94CA-2C3C-43E4-A36D-BE2E9B5AFE1C}" type="datetime1">
              <a:rPr lang="cs-CZ" smtClean="0"/>
              <a:pPr/>
              <a:t>12.1.2015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211960" y="6356350"/>
            <a:ext cx="3816424" cy="365125"/>
          </a:xfrm>
        </p:spPr>
        <p:txBody>
          <a:bodyPr/>
          <a:lstStyle>
            <a:lvl1pPr algn="l">
              <a:defRPr sz="1400" cap="small" baseline="0">
                <a:solidFill>
                  <a:srgbClr val="004666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cs-CZ" dirty="0" err="1" smtClean="0"/>
              <a:t>hdgfehgfeh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>
            <a:lvl1pPr>
              <a:defRPr sz="1400">
                <a:solidFill>
                  <a:srgbClr val="004666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7F32E857-3B13-4A77-905B-18D4AEEDA351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733256"/>
            <a:ext cx="1557337" cy="900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427823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small" baseline="0">
                <a:solidFill>
                  <a:srgbClr val="004666"/>
                </a:solidFill>
                <a:latin typeface="Times New Roman" pitchFamily="18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 cap="small" baseline="0">
                <a:solidFill>
                  <a:srgbClr val="004666"/>
                </a:solidFill>
                <a:latin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14365"/>
          </a:xfrm>
        </p:spPr>
        <p:txBody>
          <a:bodyPr/>
          <a:lstStyle>
            <a:lvl1pPr marL="342900" indent="-342900">
              <a:buClr>
                <a:srgbClr val="CED630"/>
              </a:buClr>
              <a:buFont typeface="Wingdings" pitchFamily="2" charset="2"/>
              <a:buChar char="§"/>
              <a:defRPr sz="2400" cap="small" baseline="0">
                <a:solidFill>
                  <a:srgbClr val="004666"/>
                </a:solidFill>
                <a:latin typeface="Times New Roman" pitchFamily="18" charset="0"/>
              </a:defRPr>
            </a:lvl1pPr>
            <a:lvl2pPr marL="742950" indent="-285750">
              <a:buClr>
                <a:srgbClr val="CED630"/>
              </a:buClr>
              <a:buFont typeface="Wingdings" pitchFamily="2" charset="2"/>
              <a:buChar char="§"/>
              <a:defRPr sz="2000" cap="small" baseline="0">
                <a:solidFill>
                  <a:srgbClr val="004666"/>
                </a:solidFill>
                <a:latin typeface="Times New Roman" pitchFamily="18" charset="0"/>
              </a:defRPr>
            </a:lvl2pPr>
            <a:lvl3pPr marL="1143000" indent="-228600">
              <a:buClr>
                <a:srgbClr val="CED630"/>
              </a:buClr>
              <a:buFont typeface="Wingdings" pitchFamily="2" charset="2"/>
              <a:buChar char="§"/>
              <a:defRPr sz="1800" cap="small" baseline="0">
                <a:solidFill>
                  <a:srgbClr val="004666"/>
                </a:solidFill>
                <a:latin typeface="Times New Roman" pitchFamily="18" charset="0"/>
              </a:defRPr>
            </a:lvl3pPr>
            <a:lvl4pPr marL="1600200" indent="-228600">
              <a:buClr>
                <a:srgbClr val="CED630"/>
              </a:buClr>
              <a:buFont typeface="Wingdings" pitchFamily="2" charset="2"/>
              <a:buChar char="§"/>
              <a:defRPr sz="1600" cap="small" baseline="0">
                <a:solidFill>
                  <a:srgbClr val="004666"/>
                </a:solidFill>
                <a:latin typeface="Times New Roman" pitchFamily="18" charset="0"/>
              </a:defRPr>
            </a:lvl4pPr>
            <a:lvl5pPr marL="2057400" indent="-228600">
              <a:buClr>
                <a:srgbClr val="CED630"/>
              </a:buClr>
              <a:buFont typeface="Wingdings" pitchFamily="2" charset="2"/>
              <a:buChar char="§"/>
              <a:defRPr sz="1600" cap="small" baseline="0">
                <a:solidFill>
                  <a:srgbClr val="004666"/>
                </a:solidFill>
                <a:latin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 cap="small" baseline="0">
                <a:solidFill>
                  <a:srgbClr val="004666"/>
                </a:solidFill>
                <a:latin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14365"/>
          </a:xfrm>
        </p:spPr>
        <p:txBody>
          <a:bodyPr/>
          <a:lstStyle>
            <a:lvl1pPr marL="342900" indent="-342900">
              <a:buClr>
                <a:srgbClr val="CED630"/>
              </a:buClr>
              <a:buFont typeface="Wingdings" pitchFamily="2" charset="2"/>
              <a:buChar char="§"/>
              <a:defRPr sz="2400" cap="small" baseline="0">
                <a:solidFill>
                  <a:srgbClr val="004666"/>
                </a:solidFill>
                <a:latin typeface="Times New Roman" pitchFamily="18" charset="0"/>
              </a:defRPr>
            </a:lvl1pPr>
            <a:lvl2pPr marL="742950" indent="-285750">
              <a:buClr>
                <a:srgbClr val="CED630"/>
              </a:buClr>
              <a:buFont typeface="Wingdings" pitchFamily="2" charset="2"/>
              <a:buChar char="§"/>
              <a:defRPr sz="2000" cap="small" baseline="0">
                <a:solidFill>
                  <a:srgbClr val="004666"/>
                </a:solidFill>
                <a:latin typeface="Times New Roman" pitchFamily="18" charset="0"/>
              </a:defRPr>
            </a:lvl2pPr>
            <a:lvl3pPr marL="1143000" indent="-228600">
              <a:buClr>
                <a:srgbClr val="CED630"/>
              </a:buClr>
              <a:buFont typeface="Wingdings" pitchFamily="2" charset="2"/>
              <a:buChar char="§"/>
              <a:defRPr sz="1800" cap="small" baseline="0">
                <a:solidFill>
                  <a:srgbClr val="004666"/>
                </a:solidFill>
                <a:latin typeface="Times New Roman" pitchFamily="18" charset="0"/>
              </a:defRPr>
            </a:lvl3pPr>
            <a:lvl4pPr marL="1600200" indent="-228600">
              <a:buClr>
                <a:srgbClr val="CED630"/>
              </a:buClr>
              <a:buFont typeface="Wingdings" pitchFamily="2" charset="2"/>
              <a:buChar char="§"/>
              <a:defRPr sz="1600" cap="small" baseline="0">
                <a:solidFill>
                  <a:srgbClr val="004666"/>
                </a:solidFill>
                <a:latin typeface="Times New Roman" pitchFamily="18" charset="0"/>
              </a:defRPr>
            </a:lvl4pPr>
            <a:lvl5pPr marL="2057400" indent="-228600">
              <a:buClr>
                <a:srgbClr val="CED630"/>
              </a:buClr>
              <a:buFont typeface="Wingdings" pitchFamily="2" charset="2"/>
              <a:buChar char="§"/>
              <a:defRPr sz="1600" cap="small" baseline="0">
                <a:solidFill>
                  <a:srgbClr val="004666"/>
                </a:solidFill>
                <a:latin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3024808" y="6356350"/>
            <a:ext cx="1043136" cy="365125"/>
          </a:xfrm>
        </p:spPr>
        <p:txBody>
          <a:bodyPr/>
          <a:lstStyle>
            <a:lvl1pPr>
              <a:defRPr sz="1400" cap="small" baseline="0">
                <a:solidFill>
                  <a:srgbClr val="004666"/>
                </a:solidFill>
                <a:latin typeface="Times New Roman" pitchFamily="18" charset="0"/>
                <a:cs typeface="Arial" pitchFamily="34" charset="0"/>
              </a:defRPr>
            </a:lvl1pPr>
          </a:lstStyle>
          <a:p>
            <a:fld id="{864F94CA-2C3C-43E4-A36D-BE2E9B5AFE1C}" type="datetime1">
              <a:rPr lang="cs-CZ" smtClean="0"/>
              <a:pPr/>
              <a:t>12.1.2015</a:t>
            </a:fld>
            <a:endParaRPr lang="cs-CZ" dirty="0"/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211960" y="6356350"/>
            <a:ext cx="3816424" cy="365125"/>
          </a:xfrm>
        </p:spPr>
        <p:txBody>
          <a:bodyPr/>
          <a:lstStyle>
            <a:lvl1pPr algn="l">
              <a:defRPr sz="1400" cap="small" baseline="0">
                <a:solidFill>
                  <a:srgbClr val="004666"/>
                </a:solidFill>
                <a:latin typeface="Times New Roman" pitchFamily="18" charset="0"/>
                <a:cs typeface="Arial" pitchFamily="34" charset="0"/>
              </a:defRPr>
            </a:lvl1pPr>
          </a:lstStyle>
          <a:p>
            <a:r>
              <a:rPr lang="cs-CZ" smtClean="0"/>
              <a:t>hdgfehgfeh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>
            <a:lvl1pPr>
              <a:defRPr sz="1400" cap="small" baseline="0">
                <a:solidFill>
                  <a:srgbClr val="004666"/>
                </a:solidFill>
                <a:latin typeface="Times New Roman" pitchFamily="18" charset="0"/>
                <a:cs typeface="Arial" pitchFamily="34" charset="0"/>
              </a:defRPr>
            </a:lvl1pPr>
          </a:lstStyle>
          <a:p>
            <a:fld id="{7F32E857-3B13-4A77-905B-18D4AEEDA351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3" name="Picture 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733256"/>
            <a:ext cx="1557337" cy="900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0518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t" anchorCtr="0"/>
          <a:lstStyle>
            <a:lvl1pPr marL="342900" indent="-342900" algn="l">
              <a:buClr>
                <a:srgbClr val="CED630"/>
              </a:buClr>
              <a:buFont typeface="Wingdings" pitchFamily="2" charset="2"/>
              <a:buChar char="§"/>
              <a:defRPr sz="2000" b="1" cap="small" baseline="0">
                <a:solidFill>
                  <a:srgbClr val="004666"/>
                </a:solidFill>
                <a:latin typeface="Times New Roman" pitchFamily="18" charset="0"/>
                <a:cs typeface="Arial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316190"/>
          </a:xfrm>
        </p:spPr>
        <p:txBody>
          <a:bodyPr/>
          <a:lstStyle>
            <a:lvl1pPr marL="457200" indent="-457200">
              <a:buClr>
                <a:srgbClr val="CED630"/>
              </a:buClr>
              <a:buFont typeface="Wingdings" pitchFamily="2" charset="2"/>
              <a:buChar char="§"/>
              <a:defRPr sz="3200" cap="small" baseline="0">
                <a:solidFill>
                  <a:srgbClr val="004666"/>
                </a:solidFill>
                <a:latin typeface="Times New Roman" pitchFamily="18" charset="0"/>
                <a:cs typeface="Arial" pitchFamily="34" charset="0"/>
              </a:defRPr>
            </a:lvl1pPr>
            <a:lvl2pPr marL="914400" indent="-457200">
              <a:buClr>
                <a:srgbClr val="CED630"/>
              </a:buClr>
              <a:buFont typeface="Wingdings" pitchFamily="2" charset="2"/>
              <a:buChar char="§"/>
              <a:defRPr sz="2800" cap="small" baseline="0">
                <a:solidFill>
                  <a:srgbClr val="004666"/>
                </a:solidFill>
                <a:latin typeface="Times New Roman" pitchFamily="18" charset="0"/>
                <a:cs typeface="Arial" pitchFamily="34" charset="0"/>
              </a:defRPr>
            </a:lvl2pPr>
            <a:lvl3pPr marL="1257300" indent="-342900">
              <a:buClr>
                <a:srgbClr val="CED630"/>
              </a:buClr>
              <a:buFont typeface="Wingdings" pitchFamily="2" charset="2"/>
              <a:buChar char="§"/>
              <a:defRPr sz="2400" cap="small" baseline="0">
                <a:solidFill>
                  <a:srgbClr val="004666"/>
                </a:solidFill>
                <a:latin typeface="Times New Roman" pitchFamily="18" charset="0"/>
                <a:cs typeface="Arial" pitchFamily="34" charset="0"/>
              </a:defRPr>
            </a:lvl3pPr>
            <a:lvl4pPr marL="1714500" indent="-342900">
              <a:buClr>
                <a:srgbClr val="CED630"/>
              </a:buClr>
              <a:buFont typeface="Wingdings" pitchFamily="2" charset="2"/>
              <a:buChar char="§"/>
              <a:defRPr sz="2000" cap="small" baseline="0">
                <a:solidFill>
                  <a:srgbClr val="004666"/>
                </a:solidFill>
                <a:latin typeface="Times New Roman" pitchFamily="18" charset="0"/>
                <a:cs typeface="Arial" pitchFamily="34" charset="0"/>
              </a:defRPr>
            </a:lvl4pPr>
            <a:lvl5pPr marL="2171700" indent="-342900">
              <a:buClr>
                <a:srgbClr val="CED630"/>
              </a:buClr>
              <a:buFont typeface="Wingdings" pitchFamily="2" charset="2"/>
              <a:buChar char="§"/>
              <a:defRPr sz="2000" cap="small" baseline="0">
                <a:solidFill>
                  <a:srgbClr val="004666"/>
                </a:solidFill>
                <a:latin typeface="Times New Roman" pitchFamily="18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154140"/>
          </a:xfrm>
        </p:spPr>
        <p:txBody>
          <a:bodyPr/>
          <a:lstStyle>
            <a:lvl1pPr marL="285750" indent="-285750">
              <a:buClr>
                <a:srgbClr val="CED630"/>
              </a:buClr>
              <a:buFont typeface="Wingdings" pitchFamily="2" charset="2"/>
              <a:buChar char="§"/>
              <a:defRPr sz="1400" cap="small" baseline="0">
                <a:solidFill>
                  <a:srgbClr val="004666"/>
                </a:solidFill>
                <a:latin typeface="Times New Roman" pitchFamily="18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3024808" y="6356350"/>
            <a:ext cx="1043136" cy="365125"/>
          </a:xfrm>
        </p:spPr>
        <p:txBody>
          <a:bodyPr/>
          <a:lstStyle>
            <a:lvl1pPr marL="171450" indent="-171450">
              <a:buClr>
                <a:srgbClr val="CED630"/>
              </a:buClr>
              <a:buFont typeface="Wingdings" pitchFamily="2" charset="2"/>
              <a:buChar char="§"/>
              <a:defRPr sz="1400" cap="small" baseline="0">
                <a:solidFill>
                  <a:srgbClr val="004666"/>
                </a:solidFill>
                <a:latin typeface="Times New Roman" pitchFamily="18" charset="0"/>
                <a:cs typeface="Arial" pitchFamily="34" charset="0"/>
              </a:defRPr>
            </a:lvl1pPr>
          </a:lstStyle>
          <a:p>
            <a:pPr marL="0" indent="0">
              <a:buFont typeface="Wingdings" pitchFamily="2" charset="2"/>
              <a:buNone/>
            </a:pPr>
            <a:fld id="{864F94CA-2C3C-43E4-A36D-BE2E9B5AFE1C}" type="datetime1">
              <a:rPr lang="cs-CZ" smtClean="0"/>
              <a:pPr marL="0" indent="0">
                <a:buFont typeface="Wingdings" pitchFamily="2" charset="2"/>
                <a:buNone/>
              </a:pPr>
              <a:t>12.1.2015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211960" y="6356350"/>
            <a:ext cx="3816424" cy="365125"/>
          </a:xfrm>
        </p:spPr>
        <p:txBody>
          <a:bodyPr/>
          <a:lstStyle>
            <a:lvl1pPr marL="171450" indent="-171450" algn="l">
              <a:buClr>
                <a:srgbClr val="CED630"/>
              </a:buClr>
              <a:buFont typeface="Wingdings" pitchFamily="2" charset="2"/>
              <a:buChar char="§"/>
              <a:defRPr sz="1400" cap="small" baseline="0">
                <a:solidFill>
                  <a:srgbClr val="004666"/>
                </a:solidFill>
                <a:latin typeface="Times New Roman" pitchFamily="18" charset="0"/>
                <a:cs typeface="Arial" pitchFamily="34" charset="0"/>
              </a:defRPr>
            </a:lvl1pPr>
          </a:lstStyle>
          <a:p>
            <a:pPr marL="0" indent="0">
              <a:buFont typeface="Wingdings" pitchFamily="2" charset="2"/>
              <a:buNone/>
            </a:pPr>
            <a:r>
              <a:rPr lang="cs-CZ" dirty="0" err="1" smtClean="0"/>
              <a:t>hdgfehgfeh</a:t>
            </a:r>
            <a:endParaRPr lang="cs-CZ" dirty="0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>
            <a:lvl1pPr marL="171450" indent="-171450">
              <a:buClr>
                <a:srgbClr val="CED630"/>
              </a:buClr>
              <a:buFont typeface="Wingdings" pitchFamily="2" charset="2"/>
              <a:buChar char="§"/>
              <a:defRPr sz="1400" cap="small" baseline="0">
                <a:solidFill>
                  <a:srgbClr val="004666"/>
                </a:solidFill>
                <a:latin typeface="Times New Roman" pitchFamily="18" charset="0"/>
                <a:cs typeface="Arial" pitchFamily="34" charset="0"/>
              </a:defRPr>
            </a:lvl1pPr>
          </a:lstStyle>
          <a:p>
            <a:pPr marL="0" indent="0">
              <a:buFont typeface="Wingdings" pitchFamily="2" charset="2"/>
              <a:buNone/>
            </a:pPr>
            <a:fld id="{7F32E857-3B13-4A77-905B-18D4AEEDA351}" type="slidenum">
              <a:rPr lang="cs-CZ" smtClean="0"/>
              <a:pPr marL="0" indent="0">
                <a:buFont typeface="Wingdings" pitchFamily="2" charset="2"/>
                <a:buNone/>
              </a:pPr>
              <a:t>‹#›</a:t>
            </a:fld>
            <a:endParaRPr lang="cs-CZ" dirty="0"/>
          </a:p>
        </p:txBody>
      </p:sp>
      <p:pic>
        <p:nvPicPr>
          <p:cNvPr id="11" name="Picture 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733256"/>
            <a:ext cx="1557337" cy="900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0562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8FCD7-04AE-423E-BB80-154FDFBE1679}" type="datetime1">
              <a:rPr lang="cs-CZ" smtClean="0"/>
              <a:t>12.1.2015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hdgfehgfeh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2E857-3B13-4A77-905B-18D4AEEDA3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240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6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51920" y="4193654"/>
            <a:ext cx="4824536" cy="89153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Grantový program </a:t>
            </a:r>
            <a:br>
              <a:rPr lang="cs-CZ" dirty="0" smtClean="0"/>
            </a:br>
            <a:r>
              <a:rPr lang="cs-CZ" dirty="0" smtClean="0"/>
              <a:t>sociální a návazné služby</a:t>
            </a:r>
            <a:br>
              <a:rPr lang="cs-CZ" dirty="0" smtClean="0"/>
            </a:br>
            <a:r>
              <a:rPr lang="cs-CZ" dirty="0" smtClean="0"/>
              <a:t>David </a:t>
            </a:r>
            <a:r>
              <a:rPr lang="cs-CZ" dirty="0" err="1" smtClean="0"/>
              <a:t>beňák</a:t>
            </a:r>
            <a:r>
              <a:rPr lang="cs-CZ" dirty="0" smtClean="0"/>
              <a:t>, vedoucí odboru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1375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DĚKUJI VÁM ZA POZORNOST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94CA-2C3C-43E4-A36D-BE2E9B5AFE1C}" type="datetime1">
              <a:rPr lang="cs-CZ" smtClean="0"/>
              <a:pPr/>
              <a:t>12.1.2015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Setkání </a:t>
            </a:r>
            <a:r>
              <a:rPr lang="cs-CZ" dirty="0" err="1"/>
              <a:t>nno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E857-3B13-4A77-905B-18D4AEEDA351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6852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Koncept grantového řízení </a:t>
            </a:r>
            <a:br>
              <a:rPr lang="cs-CZ" dirty="0" smtClean="0"/>
            </a:br>
            <a:r>
              <a:rPr lang="cs-CZ" dirty="0" smtClean="0"/>
              <a:t>2015 - 2016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Oblast 1 (tzv. dvouletý program)</a:t>
            </a:r>
          </a:p>
          <a:p>
            <a:pPr lvl="1"/>
            <a:r>
              <a:rPr lang="cs-CZ" dirty="0" smtClean="0"/>
              <a:t>Podoblast 1A – sociální služby </a:t>
            </a:r>
          </a:p>
          <a:p>
            <a:pPr lvl="1"/>
            <a:r>
              <a:rPr lang="cs-CZ" dirty="0" smtClean="0"/>
              <a:t>Podoblast 1B – návazné služby</a:t>
            </a:r>
          </a:p>
          <a:p>
            <a:r>
              <a:rPr lang="cs-CZ" dirty="0" smtClean="0"/>
              <a:t>Příspěvek na zajištění služby (tzv. jednoletý program)</a:t>
            </a:r>
          </a:p>
          <a:p>
            <a:pPr lvl="1"/>
            <a:r>
              <a:rPr lang="cs-CZ" dirty="0" smtClean="0"/>
              <a:t>Sociální a návazné služby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94CA-2C3C-43E4-A36D-BE2E9B5AFE1C}" type="datetime1">
              <a:rPr lang="cs-CZ" smtClean="0"/>
              <a:pPr/>
              <a:t>12.1.2015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Setkání </a:t>
            </a:r>
            <a:r>
              <a:rPr lang="cs-CZ" dirty="0" err="1" smtClean="0"/>
              <a:t>nno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E857-3B13-4A77-905B-18D4AEEDA351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50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Uzávěrka žádostí do 9.2. 2015 (platí razítko pošty)</a:t>
            </a:r>
          </a:p>
          <a:p>
            <a:r>
              <a:rPr lang="cs-CZ" dirty="0" smtClean="0"/>
              <a:t>Celkové finanční prostředky k rozdělení 2 mil. </a:t>
            </a:r>
            <a:r>
              <a:rPr lang="cs-CZ" dirty="0" err="1" smtClean="0"/>
              <a:t>kč</a:t>
            </a: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94CA-2C3C-43E4-A36D-BE2E9B5AFE1C}" type="datetime1">
              <a:rPr lang="cs-CZ" smtClean="0"/>
              <a:pPr/>
              <a:t>12.1.2015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Setkání </a:t>
            </a:r>
            <a:r>
              <a:rPr lang="cs-CZ" dirty="0" err="1"/>
              <a:t>nno</a:t>
            </a:r>
            <a:endParaRPr lang="cs-CZ" dirty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E857-3B13-4A77-905B-18D4AEEDA351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8578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1 – podoblast 1A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Registrované sociální služby (do 1.10.2014)</a:t>
            </a:r>
          </a:p>
          <a:p>
            <a:pPr lvl="1"/>
            <a:r>
              <a:rPr lang="cs-CZ" dirty="0"/>
              <a:t>centrum denních služeb (§45)</a:t>
            </a:r>
          </a:p>
          <a:p>
            <a:pPr lvl="1"/>
            <a:r>
              <a:rPr lang="cs-CZ" dirty="0"/>
              <a:t>odlehčovací služby (§44)</a:t>
            </a:r>
          </a:p>
          <a:p>
            <a:pPr lvl="1"/>
            <a:r>
              <a:rPr lang="cs-CZ" dirty="0"/>
              <a:t>pečovatelská služba (§40) </a:t>
            </a:r>
            <a:endParaRPr lang="cs-CZ" dirty="0"/>
          </a:p>
          <a:p>
            <a:pPr lvl="1"/>
            <a:r>
              <a:rPr lang="cs-CZ" dirty="0" smtClean="0"/>
              <a:t>osobní </a:t>
            </a:r>
            <a:r>
              <a:rPr lang="cs-CZ" dirty="0"/>
              <a:t>asistence (§39) </a:t>
            </a:r>
          </a:p>
          <a:p>
            <a:pPr lvl="1"/>
            <a:r>
              <a:rPr lang="cs-CZ" dirty="0"/>
              <a:t>chráněné bydlení (§51)</a:t>
            </a:r>
          </a:p>
          <a:p>
            <a:pPr lvl="1"/>
            <a:r>
              <a:rPr lang="cs-CZ" dirty="0"/>
              <a:t>odborné sociální poradenství (§37, odst. 3)</a:t>
            </a:r>
          </a:p>
          <a:p>
            <a:pPr lvl="1"/>
            <a:r>
              <a:rPr lang="cs-CZ" dirty="0" smtClean="0"/>
              <a:t>NZDM (§</a:t>
            </a:r>
            <a:r>
              <a:rPr lang="cs-CZ" dirty="0"/>
              <a:t>62)</a:t>
            </a:r>
          </a:p>
          <a:p>
            <a:pPr lvl="1"/>
            <a:r>
              <a:rPr lang="cs-CZ" dirty="0"/>
              <a:t>terénní programy (§69)</a:t>
            </a:r>
          </a:p>
          <a:p>
            <a:pPr lvl="1"/>
            <a:r>
              <a:rPr lang="cs-CZ" dirty="0"/>
              <a:t>sociální rehabilitace (§70)</a:t>
            </a:r>
          </a:p>
          <a:p>
            <a:pPr lvl="1"/>
            <a:r>
              <a:rPr lang="cs-CZ" dirty="0" smtClean="0"/>
              <a:t>SAS pro </a:t>
            </a:r>
            <a:r>
              <a:rPr lang="cs-CZ" dirty="0"/>
              <a:t>seniory a osoby se zdravotním handicapem (ZH) (§66)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94CA-2C3C-43E4-A36D-BE2E9B5AFE1C}" type="datetime1">
              <a:rPr lang="cs-CZ" smtClean="0"/>
              <a:pPr/>
              <a:t>12.1.2015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Setkání </a:t>
            </a:r>
            <a:r>
              <a:rPr lang="cs-CZ" dirty="0" err="1"/>
              <a:t>nno</a:t>
            </a:r>
            <a:endParaRPr lang="cs-CZ" dirty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E857-3B13-4A77-905B-18D4AEEDA351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1272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1 – podoblast 1A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Hodnocení žádostí</a:t>
            </a:r>
          </a:p>
          <a:p>
            <a:pPr lvl="0"/>
            <a:r>
              <a:rPr lang="cs-CZ" dirty="0" smtClean="0"/>
              <a:t>kalkulační vzorce</a:t>
            </a:r>
            <a:r>
              <a:rPr lang="cs-CZ" dirty="0"/>
              <a:t>, jehož základem je cenová hladina jednotky dle jednotlivých druhů sociálních služeb. </a:t>
            </a:r>
            <a:endParaRPr lang="cs-CZ" dirty="0" smtClean="0"/>
          </a:p>
          <a:p>
            <a:pPr lvl="0"/>
            <a:r>
              <a:rPr lang="cs-CZ" dirty="0" smtClean="0"/>
              <a:t>Výše </a:t>
            </a:r>
            <a:r>
              <a:rPr lang="cs-CZ" dirty="0"/>
              <a:t>cenové hladiny i druh uplatněné jednotky jsou odvozeny z platného Střednědobého plánu rozvoje sociálních služeb hlavního města Prahy </a:t>
            </a:r>
            <a:endParaRPr lang="cs-CZ" dirty="0" smtClean="0"/>
          </a:p>
          <a:p>
            <a:pPr lvl="0"/>
            <a:r>
              <a:rPr lang="cs-CZ" dirty="0" smtClean="0"/>
              <a:t>Krácení </a:t>
            </a:r>
            <a:r>
              <a:rPr lang="cs-CZ" dirty="0"/>
              <a:t>dle prostředků vyčleněných na financování grantového programu.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94CA-2C3C-43E4-A36D-BE2E9B5AFE1C}" type="datetime1">
              <a:rPr lang="cs-CZ" smtClean="0"/>
              <a:pPr/>
              <a:t>12.1.2015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Setkání </a:t>
            </a:r>
            <a:r>
              <a:rPr lang="cs-CZ" dirty="0" err="1"/>
              <a:t>nno</a:t>
            </a:r>
            <a:endParaRPr lang="cs-CZ" dirty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E857-3B13-4A77-905B-18D4AEEDA351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3936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1 – podoblast 1b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Ostatní registrované sociální služby </a:t>
            </a:r>
          </a:p>
          <a:p>
            <a:r>
              <a:rPr lang="cs-CZ" dirty="0" smtClean="0"/>
              <a:t>Návazné služby </a:t>
            </a:r>
          </a:p>
          <a:p>
            <a:pPr lvl="1"/>
            <a:r>
              <a:rPr lang="cs-CZ" dirty="0"/>
              <a:t>klubová činnost seniorů a osob se zdravotním postižením</a:t>
            </a:r>
          </a:p>
          <a:p>
            <a:pPr lvl="1"/>
            <a:r>
              <a:rPr lang="cs-CZ" dirty="0"/>
              <a:t>vznik podpůrných skupin pro pečující osoby</a:t>
            </a:r>
          </a:p>
          <a:p>
            <a:pPr lvl="1"/>
            <a:r>
              <a:rPr lang="cs-CZ" dirty="0"/>
              <a:t>poradenství pro pečující osoby</a:t>
            </a:r>
          </a:p>
          <a:p>
            <a:pPr lvl="1"/>
            <a:r>
              <a:rPr lang="cs-CZ" dirty="0"/>
              <a:t>podpora rodin v krizi</a:t>
            </a:r>
          </a:p>
          <a:p>
            <a:pPr lvl="1"/>
            <a:r>
              <a:rPr lang="cs-CZ" dirty="0"/>
              <a:t>klubová činnost pro rodiny s dětmi</a:t>
            </a:r>
          </a:p>
          <a:p>
            <a:pPr lvl="1"/>
            <a:r>
              <a:rPr lang="cs-CZ" dirty="0"/>
              <a:t>podpora organizací realizujících projekty zaměřené na zvyšování vzdělanosti a aktivizaci pracovního potenciálu cizinců a menšin</a:t>
            </a:r>
          </a:p>
          <a:p>
            <a:pPr lvl="1"/>
            <a:r>
              <a:rPr lang="cs-CZ" dirty="0"/>
              <a:t>podpora dobrovolnictví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94CA-2C3C-43E4-A36D-BE2E9B5AFE1C}" type="datetime1">
              <a:rPr lang="cs-CZ" smtClean="0"/>
              <a:pPr/>
              <a:t>12.1.2015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Setkání </a:t>
            </a:r>
            <a:r>
              <a:rPr lang="cs-CZ" dirty="0" err="1"/>
              <a:t>nno</a:t>
            </a:r>
            <a:endParaRPr lang="cs-CZ" dirty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E857-3B13-4A77-905B-18D4AEEDA351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832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1 – podoblast 1B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Hodnocení žádostí</a:t>
            </a:r>
          </a:p>
          <a:p>
            <a:pPr lvl="1"/>
            <a:r>
              <a:rPr lang="cs-CZ" dirty="0" smtClean="0"/>
              <a:t>Systémem hodnotitelů</a:t>
            </a:r>
          </a:p>
          <a:p>
            <a:pPr lvl="1"/>
            <a:r>
              <a:rPr lang="cs-CZ" dirty="0" smtClean="0"/>
              <a:t>Rozhodování na základě stanovisek a bodového hodnocení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94CA-2C3C-43E4-A36D-BE2E9B5AFE1C}" type="datetime1">
              <a:rPr lang="cs-CZ" smtClean="0"/>
              <a:pPr/>
              <a:t>12.1.2015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Setkání </a:t>
            </a:r>
            <a:r>
              <a:rPr lang="cs-CZ" dirty="0" err="1"/>
              <a:t>nno</a:t>
            </a:r>
            <a:endParaRPr lang="cs-CZ" dirty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E857-3B13-4A77-905B-18D4AEEDA351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9714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Nejasnosti konzultovat</a:t>
            </a:r>
          </a:p>
          <a:p>
            <a:r>
              <a:rPr lang="cs-CZ" dirty="0" smtClean="0"/>
              <a:t>Použít stanovený formulář žádosti</a:t>
            </a:r>
          </a:p>
          <a:p>
            <a:r>
              <a:rPr lang="cs-CZ" dirty="0" smtClean="0"/>
              <a:t>Neupravovat žádným způsobem stanovený formulář, tj. měnit pořadí rubrik, přejmenovávat rubriky či je mazat</a:t>
            </a:r>
          </a:p>
          <a:p>
            <a:r>
              <a:rPr lang="cs-CZ" dirty="0" smtClean="0"/>
              <a:t>Podat žádost co nejdříve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94CA-2C3C-43E4-A36D-BE2E9B5AFE1C}" type="datetime1">
              <a:rPr lang="cs-CZ" smtClean="0"/>
              <a:pPr/>
              <a:t>12.1.2015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Setkání </a:t>
            </a:r>
            <a:r>
              <a:rPr lang="cs-CZ" dirty="0" err="1"/>
              <a:t>nno</a:t>
            </a:r>
            <a:endParaRPr lang="cs-CZ" dirty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E857-3B13-4A77-905B-18D4AEEDA351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560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 v roce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Setkání kultur (duben 2015)</a:t>
            </a:r>
          </a:p>
          <a:p>
            <a:r>
              <a:rPr lang="cs-CZ" dirty="0" smtClean="0"/>
              <a:t>Kampaň zdravého životního stylu (2015)</a:t>
            </a:r>
          </a:p>
          <a:p>
            <a:r>
              <a:rPr lang="cs-CZ" dirty="0" smtClean="0"/>
              <a:t>Pobyty a tábor pro děti (2015)</a:t>
            </a:r>
          </a:p>
          <a:p>
            <a:r>
              <a:rPr lang="cs-CZ" dirty="0" smtClean="0"/>
              <a:t>Konference (listopad 2015)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94CA-2C3C-43E4-A36D-BE2E9B5AFE1C}" type="datetime1">
              <a:rPr lang="cs-CZ" smtClean="0"/>
              <a:pPr/>
              <a:t>12.1.2015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Setkání </a:t>
            </a:r>
            <a:r>
              <a:rPr lang="cs-CZ" dirty="0" err="1"/>
              <a:t>nno</a:t>
            </a:r>
            <a:endParaRPr lang="cs-CZ" dirty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E857-3B13-4A77-905B-18D4AEEDA351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80783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313</Words>
  <Application>Microsoft Office PowerPoint</Application>
  <PresentationFormat>Předvádění na obrazovce (4:3)</PresentationFormat>
  <Paragraphs>87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Grantový program  sociální a návazné služby David beňák, vedoucí odboru</vt:lpstr>
      <vt:lpstr>Koncept grantového řízení  2015 - 2016</vt:lpstr>
      <vt:lpstr>Oblast 1 </vt:lpstr>
      <vt:lpstr>Oblast 1 – podoblast 1A</vt:lpstr>
      <vt:lpstr>Oblast 1 – podoblast 1A</vt:lpstr>
      <vt:lpstr>Oblast 1 – podoblast 1b</vt:lpstr>
      <vt:lpstr>Oblast 1 – podoblast 1B</vt:lpstr>
      <vt:lpstr>Doporučení</vt:lpstr>
      <vt:lpstr>Spolupráce v roce 2015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</dc:creator>
  <cp:lastModifiedBy>xxx</cp:lastModifiedBy>
  <cp:revision>13</cp:revision>
  <dcterms:created xsi:type="dcterms:W3CDTF">2012-08-10T08:59:48Z</dcterms:created>
  <dcterms:modified xsi:type="dcterms:W3CDTF">2015-01-12T13:58:43Z</dcterms:modified>
</cp:coreProperties>
</file>