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70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61" r:id="rId10"/>
    <p:sldId id="263" r:id="rId11"/>
    <p:sldId id="262" r:id="rId12"/>
    <p:sldId id="264" r:id="rId13"/>
    <p:sldId id="265" r:id="rId14"/>
    <p:sldId id="276" r:id="rId15"/>
    <p:sldId id="275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0679" autoAdjust="0"/>
  </p:normalViewPr>
  <p:slideViewPr>
    <p:cSldViewPr>
      <p:cViewPr varScale="1">
        <p:scale>
          <a:sx n="105" d="100"/>
          <a:sy n="105" d="100"/>
        </p:scale>
        <p:origin x="18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3D028-433E-4645-9471-F0DD8D2E2FE6}" type="datetimeFigureOut">
              <a:rPr lang="cs-CZ" smtClean="0"/>
              <a:t>13.2.2017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8A989-38D5-4A0D-B88D-3A4740AB13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54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8A989-38D5-4A0D-B88D-3A4740AB1343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64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851920" y="4193654"/>
            <a:ext cx="4824536" cy="461665"/>
          </a:xfrm>
        </p:spPr>
        <p:txBody>
          <a:bodyPr wrap="none" lIns="0" tIns="0" rIns="0" bIns="0" anchor="t" anchorCtr="0">
            <a:normAutofit/>
          </a:bodyPr>
          <a:lstStyle>
            <a:lvl1pPr algn="l">
              <a:defRPr sz="3000" baseline="0"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Napište název prezentace.</a:t>
            </a:r>
            <a:endParaRPr lang="cs-CZ" dirty="0"/>
          </a:p>
        </p:txBody>
      </p:sp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3992"/>
            <a:ext cx="2808312" cy="162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70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/>
          <a:lstStyle>
            <a:lvl1pPr marL="342900" indent="-342900">
              <a:buClr>
                <a:srgbClr val="CED630"/>
              </a:buClr>
              <a:buFont typeface="Wingdings" pitchFamily="2" charset="2"/>
              <a:buChar char="§"/>
              <a:defRPr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CED630"/>
              </a:buClr>
              <a:buFont typeface="Wingdings" pitchFamily="2" charset="2"/>
              <a:buChar char="§"/>
              <a:defRPr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CED630"/>
              </a:buClr>
              <a:buFont typeface="Wingdings" pitchFamily="2" charset="2"/>
              <a:buChar char="§"/>
              <a:defRPr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CED630"/>
              </a:buClr>
              <a:buFont typeface="Wingdings" pitchFamily="2" charset="2"/>
              <a:buChar char="§"/>
              <a:defRPr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CED630"/>
              </a:buClr>
              <a:buFont typeface="Wingdings" pitchFamily="2" charset="2"/>
              <a:buChar char="§"/>
              <a:defRPr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024808" y="6356350"/>
            <a:ext cx="1043136" cy="365125"/>
          </a:xfrm>
        </p:spPr>
        <p:txBody>
          <a:bodyPr/>
          <a:lstStyle>
            <a:lvl1pPr>
              <a:defRPr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4F94CA-2C3C-43E4-A36D-BE2E9B5AFE1C}" type="datetime1">
              <a:rPr lang="cs-CZ" smtClean="0"/>
              <a:pPr/>
              <a:t>13.2.2017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11960" y="6356350"/>
            <a:ext cx="3816424" cy="365125"/>
          </a:xfrm>
        </p:spPr>
        <p:txBody>
          <a:bodyPr/>
          <a:lstStyle>
            <a:lvl1pPr algn="l">
              <a:defRPr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err="1" smtClean="0"/>
              <a:t>hdgfehgfeh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>
            <a:lvl1pPr>
              <a:defRPr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32E857-3B13-4A77-905B-18D4AEEDA351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5573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782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14365"/>
          </a:xfrm>
        </p:spPr>
        <p:txBody>
          <a:bodyPr/>
          <a:lstStyle>
            <a:lvl1pPr marL="342900" indent="-342900">
              <a:buClr>
                <a:srgbClr val="CED630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CED63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CED630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CED630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CED630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14365"/>
          </a:xfrm>
        </p:spPr>
        <p:txBody>
          <a:bodyPr/>
          <a:lstStyle>
            <a:lvl1pPr marL="342900" indent="-342900">
              <a:buClr>
                <a:srgbClr val="CED630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CED63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CED630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CED630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CED630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024808" y="6356350"/>
            <a:ext cx="1043136" cy="365125"/>
          </a:xfrm>
        </p:spPr>
        <p:txBody>
          <a:bodyPr/>
          <a:lstStyle>
            <a:lvl1pPr>
              <a:defRPr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4F94CA-2C3C-43E4-A36D-BE2E9B5AFE1C}" type="datetime1">
              <a:rPr lang="cs-CZ" smtClean="0"/>
              <a:pPr/>
              <a:t>13.2.2017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11960" y="6356350"/>
            <a:ext cx="3816424" cy="365125"/>
          </a:xfrm>
        </p:spPr>
        <p:txBody>
          <a:bodyPr/>
          <a:lstStyle>
            <a:lvl1pPr algn="l">
              <a:defRPr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err="1" smtClean="0"/>
              <a:t>hdgfehgfeh</a:t>
            </a:r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>
            <a:lvl1pPr>
              <a:defRPr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32E857-3B13-4A77-905B-18D4AEEDA351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5573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51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 anchorCtr="0"/>
          <a:lstStyle>
            <a:lvl1pPr algn="l">
              <a:defRPr sz="2000" b="1"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 marL="457200" indent="-457200">
              <a:buClr>
                <a:srgbClr val="CED630"/>
              </a:buClr>
              <a:buFont typeface="Wingdings" pitchFamily="2" charset="2"/>
              <a:buChar char="§"/>
              <a:defRPr sz="3200"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buClr>
                <a:srgbClr val="CED630"/>
              </a:buClr>
              <a:buFont typeface="Wingdings" pitchFamily="2" charset="2"/>
              <a:buChar char="§"/>
              <a:defRPr sz="2800"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buClr>
                <a:srgbClr val="CED630"/>
              </a:buClr>
              <a:buFont typeface="Wingdings" pitchFamily="2" charset="2"/>
              <a:buChar char="§"/>
              <a:defRPr sz="2400"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buClr>
                <a:srgbClr val="CED630"/>
              </a:buClr>
              <a:buFont typeface="Wingdings" pitchFamily="2" charset="2"/>
              <a:buChar char="§"/>
              <a:defRPr sz="2000"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buClr>
                <a:srgbClr val="CED630"/>
              </a:buClr>
              <a:buFont typeface="Wingdings" pitchFamily="2" charset="2"/>
              <a:buChar char="§"/>
              <a:defRPr sz="2000"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54140"/>
          </a:xfrm>
        </p:spPr>
        <p:txBody>
          <a:bodyPr/>
          <a:lstStyle>
            <a:lvl1pPr marL="0" indent="0">
              <a:buNone/>
              <a:defRPr sz="1400"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024808" y="6356350"/>
            <a:ext cx="1043136" cy="365125"/>
          </a:xfrm>
        </p:spPr>
        <p:txBody>
          <a:bodyPr/>
          <a:lstStyle>
            <a:lvl1pPr>
              <a:defRPr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4F94CA-2C3C-43E4-A36D-BE2E9B5AFE1C}" type="datetime1">
              <a:rPr lang="cs-CZ" smtClean="0"/>
              <a:pPr/>
              <a:t>13.2.2017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11960" y="6356350"/>
            <a:ext cx="3816424" cy="365125"/>
          </a:xfrm>
        </p:spPr>
        <p:txBody>
          <a:bodyPr/>
          <a:lstStyle>
            <a:lvl1pPr algn="l">
              <a:defRPr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err="1" smtClean="0"/>
              <a:t>hdgfehgfeh</a:t>
            </a:r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>
            <a:lvl1pPr>
              <a:defRPr>
                <a:solidFill>
                  <a:srgbClr val="0046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32E857-3B13-4A77-905B-18D4AEEDA351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55733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56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8FCD7-04AE-423E-BB80-154FDFBE1679}" type="datetime1">
              <a:rPr lang="cs-CZ" smtClean="0"/>
              <a:t>13.2.2017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hdgfehgfeh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2E857-3B13-4A77-905B-18D4AEEDA3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24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450" y="1412776"/>
            <a:ext cx="4674491" cy="324036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1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805" y="5759401"/>
            <a:ext cx="2955320" cy="9620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662" y="5785678"/>
            <a:ext cx="981541" cy="90228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5792775"/>
            <a:ext cx="2005758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Kampaň na akcích MČ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 lnSpcReduction="10000"/>
          </a:bodyPr>
          <a:lstStyle/>
          <a:p>
            <a:r>
              <a:rPr lang="cs-CZ" sz="3300" dirty="0" smtClean="0"/>
              <a:t>Pálení čarodějnic – 30. dubna 2017</a:t>
            </a:r>
          </a:p>
          <a:p>
            <a:r>
              <a:rPr lang="cs-CZ" sz="3300" dirty="0" smtClean="0"/>
              <a:t>VITALSPORT a Městečko volnočasových aktivit – druhý víkend v září </a:t>
            </a:r>
            <a:r>
              <a:rPr lang="cs-CZ" sz="3300" dirty="0" smtClean="0"/>
              <a:t>2017</a:t>
            </a:r>
            <a:endParaRPr lang="cs-CZ" sz="3300" dirty="0" smtClean="0"/>
          </a:p>
          <a:p>
            <a:r>
              <a:rPr lang="cs-CZ" sz="3300" dirty="0" smtClean="0"/>
              <a:t>Info o kampani, propagační předměty, interaktivní tlačítko pro příznivce RESPEKTUJ 18!</a:t>
            </a:r>
            <a:br>
              <a:rPr lang="cs-CZ" sz="3300" dirty="0" smtClean="0"/>
            </a:b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22. 2. 2017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Mgr. Irena Kolmanová, radní MČ P14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94332"/>
            <a:ext cx="1718179" cy="11904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10038"/>
          <a:stretch/>
        </p:blipFill>
        <p:spPr>
          <a:xfrm>
            <a:off x="4849009" y="4365104"/>
            <a:ext cx="254232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AntiFETfest 2017 aneb jde to i jinak!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5300" dirty="0"/>
              <a:t>S</a:t>
            </a:r>
            <a:r>
              <a:rPr lang="cs-CZ" sz="5300" dirty="0" smtClean="0"/>
              <a:t>outěžní </a:t>
            </a:r>
            <a:r>
              <a:rPr lang="cs-CZ" sz="5300" dirty="0"/>
              <a:t>festival amatérských filmů žáků </a:t>
            </a:r>
            <a:r>
              <a:rPr lang="cs-CZ" sz="5300" dirty="0" smtClean="0"/>
              <a:t>základních, </a:t>
            </a:r>
            <a:r>
              <a:rPr lang="cs-CZ" sz="5300" dirty="0"/>
              <a:t>středních </a:t>
            </a:r>
            <a:r>
              <a:rPr lang="cs-CZ" sz="5300" dirty="0" smtClean="0"/>
              <a:t>škol a nízkoprahových klubů, </a:t>
            </a:r>
            <a:r>
              <a:rPr lang="cs-CZ" sz="5300" dirty="0"/>
              <a:t>který ve spolupráci s městskými částmi pořádá Magistrát hl. m. </a:t>
            </a:r>
            <a:r>
              <a:rPr lang="cs-CZ" sz="5300" dirty="0" smtClean="0"/>
              <a:t>Prahy</a:t>
            </a:r>
          </a:p>
          <a:p>
            <a:r>
              <a:rPr lang="cs-CZ" sz="5300" dirty="0" smtClean="0"/>
              <a:t>Zaměřuje se na různé druhy rizikového chování (alkohol, drogy, šikana, záškoláctví…)</a:t>
            </a:r>
          </a:p>
          <a:p>
            <a:r>
              <a:rPr lang="cs-CZ" sz="5300" dirty="0" smtClean="0"/>
              <a:t>Obvodní kolo – protidrogová koordinátorka ÚMČ Praha 14 přijímá přihlášky do 28. 2. 2017, soutěžní snímky do 31. 3. 2017</a:t>
            </a:r>
          </a:p>
          <a:p>
            <a:r>
              <a:rPr lang="cs-CZ" sz="5300" dirty="0" smtClean="0"/>
              <a:t>Vyhodnocení obvodního kola – 6. dubna 2017 na veřejném promítání v kulturně – komunitním centru Plechárna na Černém Mostě. Na místě zasedne odborná porota, která vybere vítězný snímek</a:t>
            </a:r>
          </a:p>
          <a:p>
            <a:r>
              <a:rPr lang="cs-CZ" sz="5300" dirty="0" smtClean="0"/>
              <a:t>Vítězné </a:t>
            </a:r>
            <a:r>
              <a:rPr lang="cs-CZ" sz="5300" dirty="0"/>
              <a:t>snímky z obou kategorií (1. kategorie – žáci ZŠ, 2. kategorie – žáci SŠ) poputují do celopražského </a:t>
            </a:r>
            <a:r>
              <a:rPr lang="cs-CZ" sz="5300" dirty="0" smtClean="0"/>
              <a:t>finále (kino Lucerna)</a:t>
            </a:r>
            <a:endParaRPr lang="cs-CZ" sz="5300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22. 2. 2017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Mgr. Dana Havlínová, vedoucí OSVZ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624" y="320031"/>
            <a:ext cx="1584176" cy="10976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042" y="5373216"/>
            <a:ext cx="2005758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preventivní aktivity  </a:t>
            </a:r>
            <a:endParaRPr lang="cs-CZ" dirty="0">
              <a:solidFill>
                <a:srgbClr val="004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199" y="1535113"/>
            <a:ext cx="4150149" cy="405412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primární prevence na </a:t>
            </a:r>
            <a:r>
              <a:rPr lang="cs-CZ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základních školách </a:t>
            </a:r>
            <a:r>
              <a:rPr lang="cs-CZ" dirty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realizátor </a:t>
            </a:r>
            <a:r>
              <a:rPr lang="cs-CZ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Prev-centrum</a:t>
            </a:r>
            <a:r>
              <a:rPr lang="cs-CZ" dirty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z.ú</a:t>
            </a:r>
            <a:endParaRPr lang="cs-CZ" dirty="0">
              <a:solidFill>
                <a:srgbClr val="004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/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4"/>
          </p:nvPr>
        </p:nvSpPr>
        <p:spPr>
          <a:xfrm>
            <a:off x="4607349" y="1628800"/>
            <a:ext cx="4041775" cy="4104456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prevence rizikového </a:t>
            </a:r>
            <a:r>
              <a:rPr lang="cs-CZ" sz="2800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chování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4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Zaměřené na </a:t>
            </a:r>
            <a:r>
              <a:rPr lang="cs-CZ" sz="2200" dirty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plnohodnotné trávení volného času </a:t>
            </a:r>
            <a:r>
              <a:rPr lang="cs-CZ" sz="2200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dětí </a:t>
            </a:r>
            <a:r>
              <a:rPr lang="cs-CZ" sz="2200" dirty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ohrožených sociálním </a:t>
            </a:r>
            <a:r>
              <a:rPr lang="cs-CZ" sz="2200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vyloučením (víkendové pobyty, letní tábor </a:t>
            </a:r>
            <a:r>
              <a:rPr lang="cs-CZ" sz="2200" dirty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jednodenních </a:t>
            </a:r>
            <a:r>
              <a:rPr lang="cs-CZ" sz="2200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akce) </a:t>
            </a:r>
          </a:p>
          <a:p>
            <a:pPr marL="457200" lvl="1" indent="0">
              <a:buNone/>
            </a:pPr>
            <a:endParaRPr lang="cs-CZ" sz="2200" dirty="0">
              <a:solidFill>
                <a:srgbClr val="004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Prevence kyberšikany – </a:t>
            </a:r>
            <a:r>
              <a:rPr lang="cs-CZ" sz="2200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zaměřeno </a:t>
            </a:r>
            <a:r>
              <a:rPr lang="cs-CZ" sz="2200" dirty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žáky ZŠ, letos nově přednášky určené seniorům a pracovníkům </a:t>
            </a:r>
            <a:r>
              <a:rPr lang="cs-CZ" sz="2200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neziskových organizací </a:t>
            </a:r>
            <a:endParaRPr lang="cs-CZ" sz="2200" dirty="0">
              <a:solidFill>
                <a:srgbClr val="004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004666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22. 2. 2016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Mgr. Dana Havlínová, vedoucí OSVZ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624" y="320031"/>
            <a:ext cx="1584176" cy="109760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402260"/>
            <a:ext cx="2924690" cy="28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Alkohol u mladistvých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248" y="1293814"/>
            <a:ext cx="8229600" cy="4439441"/>
          </a:xfrm>
        </p:spPr>
        <p:txBody>
          <a:bodyPr>
            <a:normAutofit/>
          </a:bodyPr>
          <a:lstStyle/>
          <a:p>
            <a:r>
              <a:rPr lang="cs-CZ" sz="2800" dirty="0"/>
              <a:t>O</a:t>
            </a:r>
            <a:r>
              <a:rPr lang="cs-CZ" sz="2800" dirty="0" smtClean="0"/>
              <a:t>sob mladších 18 let, u kterých MP Prahy 14 zjistila alkohol, přibývá</a:t>
            </a:r>
          </a:p>
          <a:p>
            <a:r>
              <a:rPr lang="cs-CZ" sz="2800" dirty="0" smtClean="0"/>
              <a:t>Rok 2015 – 66 nezletilých</a:t>
            </a:r>
          </a:p>
          <a:p>
            <a:r>
              <a:rPr lang="cs-CZ" sz="2800" dirty="0"/>
              <a:t>R</a:t>
            </a:r>
            <a:r>
              <a:rPr lang="cs-CZ" sz="2800" dirty="0" smtClean="0"/>
              <a:t>ok 2016 – 74 nezletilých</a:t>
            </a:r>
          </a:p>
          <a:p>
            <a:r>
              <a:rPr lang="cs-CZ" sz="2800" dirty="0" smtClean="0"/>
              <a:t>Další aktivity MP: přednášky na ZŠ</a:t>
            </a:r>
            <a:br>
              <a:rPr lang="cs-CZ" sz="2800" dirty="0" smtClean="0"/>
            </a:br>
            <a:r>
              <a:rPr lang="cs-CZ" sz="2800" dirty="0" smtClean="0"/>
              <a:t>(Oddělení </a:t>
            </a:r>
            <a:r>
              <a:rPr lang="cs-CZ" sz="2800" dirty="0"/>
              <a:t>prevence </a:t>
            </a:r>
            <a:r>
              <a:rPr lang="cs-CZ" sz="2800" dirty="0" smtClean="0"/>
              <a:t>MP hl. m. Prahy), </a:t>
            </a:r>
            <a:r>
              <a:rPr lang="cs-CZ" sz="2800" dirty="0" smtClean="0"/>
              <a:t>kontroly restauračních zařízení,</a:t>
            </a:r>
            <a:br>
              <a:rPr lang="cs-CZ" sz="2800" dirty="0" smtClean="0"/>
            </a:br>
            <a:r>
              <a:rPr lang="cs-CZ" sz="2800" dirty="0" smtClean="0"/>
              <a:t>kontroly </a:t>
            </a:r>
            <a:r>
              <a:rPr lang="cs-CZ" sz="2800" dirty="0" smtClean="0"/>
              <a:t>v</a:t>
            </a:r>
            <a:r>
              <a:rPr lang="cs-CZ" sz="2800" dirty="0"/>
              <a:t> terénu. </a:t>
            </a:r>
            <a:endParaRPr lang="cs-CZ" sz="2800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22. 2. 2017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Ing. Bc. Dana Hetzlová, ředitelka MP Praha 14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74638"/>
            <a:ext cx="1584176" cy="1097607"/>
          </a:xfrm>
          <a:prstGeom prst="rect">
            <a:avLst/>
          </a:prstGeom>
        </p:spPr>
      </p:pic>
      <p:pic>
        <p:nvPicPr>
          <p:cNvPr id="1026" name="Picture 2" descr="Výsledek obrázku pro zákaz pití alkoholu fot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"/>
          <a:stretch/>
        </p:blipFill>
        <p:spPr bwMode="auto">
          <a:xfrm>
            <a:off x="5051030" y="4365104"/>
            <a:ext cx="2953322" cy="182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Kudy vedla cesta ke zrodu Respektuj 18!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>
            <a:normAutofit/>
          </a:bodyPr>
          <a:lstStyle/>
          <a:p>
            <a:pPr lvl="0"/>
            <a:r>
              <a:rPr lang="cs-CZ" sz="2000" dirty="0" smtClean="0"/>
              <a:t>Naše pivo je mok lahodný, ale je určený pouze pro dospělé</a:t>
            </a:r>
          </a:p>
          <a:p>
            <a:r>
              <a:rPr lang="cs-CZ" sz="2000" dirty="0" smtClean="0"/>
              <a:t>Jsme odpovědný výrobce </a:t>
            </a:r>
            <a:r>
              <a:rPr lang="cs-CZ" sz="2000" dirty="0"/>
              <a:t>- </a:t>
            </a:r>
            <a:r>
              <a:rPr lang="cs-CZ" sz="2000" dirty="0" smtClean="0"/>
              <a:t>alkohol </a:t>
            </a:r>
            <a:r>
              <a:rPr lang="cs-CZ" sz="2000" dirty="0"/>
              <a:t>a děti? My říkáme </a:t>
            </a:r>
            <a:r>
              <a:rPr lang="cs-CZ" sz="2000" dirty="0" smtClean="0"/>
              <a:t>NE</a:t>
            </a:r>
            <a:endParaRPr lang="cs-CZ" sz="2000" dirty="0"/>
          </a:p>
          <a:p>
            <a:pPr lvl="0"/>
            <a:r>
              <a:rPr lang="cs-CZ" sz="2000" dirty="0" smtClean="0"/>
              <a:t>Ačkoliv celorepublikově pití alkoholu u dětí mírně klesá, 68 % dětí do 13 let a mladších již má zkušenosti s alkoholem</a:t>
            </a:r>
          </a:p>
          <a:p>
            <a:pPr lvl="0"/>
            <a:r>
              <a:rPr lang="cs-CZ" sz="2000" dirty="0" smtClean="0"/>
              <a:t>Jsme jedním z nejtolerantnějších národů k pití alkoholu u dětí.</a:t>
            </a:r>
            <a:br>
              <a:rPr lang="cs-CZ" sz="2000" dirty="0" smtClean="0"/>
            </a:br>
            <a:r>
              <a:rPr lang="cs-CZ" sz="2000" dirty="0" smtClean="0"/>
              <a:t>I přesto, že to může mít trvalé zdravotní následky. Jen 1 z 10 dospělých je ochoten zasáhnout v případě, že je svědkem prodeje alkoholu nezletilým</a:t>
            </a:r>
          </a:p>
          <a:p>
            <a:pPr lvl="0"/>
            <a:r>
              <a:rPr lang="cs-CZ" sz="2000" dirty="0" smtClean="0"/>
              <a:t>Spojili jsme se proto s městem Plzeň a neziskovou organizací Centrum terapie a protidrogové prevence</a:t>
            </a:r>
          </a:p>
          <a:p>
            <a:pPr lvl="0"/>
            <a:r>
              <a:rPr lang="cs-CZ" sz="2000" dirty="0"/>
              <a:t>V</a:t>
            </a:r>
            <a:r>
              <a:rPr lang="cs-CZ" sz="2000" dirty="0" smtClean="0"/>
              <a:t>ýsledkem spolupráce je </a:t>
            </a:r>
            <a:r>
              <a:rPr lang="cs-CZ" sz="2000" b="1" dirty="0" smtClean="0"/>
              <a:t>Respektuj 18</a:t>
            </a:r>
            <a:r>
              <a:rPr lang="cs-CZ" sz="2000" dirty="0" smtClean="0"/>
              <a:t>!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22. 2. 2017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Monika Matyáštíková, Plzeňský Prazdroj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22203"/>
            <a:ext cx="1584176" cy="10976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807557"/>
            <a:ext cx="2955320" cy="96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Kde je Respektuj 18! k vidění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5266928" cy="4421087"/>
          </a:xfrm>
        </p:spPr>
        <p:txBody>
          <a:bodyPr>
            <a:noAutofit/>
          </a:bodyPr>
          <a:lstStyle/>
          <a:p>
            <a:pPr lvl="0"/>
            <a:r>
              <a:rPr lang="cs-CZ" sz="2000" dirty="0"/>
              <a:t>Náplň kampaně se každým rokem přizpůsobuje novým impulsům </a:t>
            </a:r>
          </a:p>
          <a:p>
            <a:pPr lvl="1"/>
            <a:r>
              <a:rPr lang="cs-CZ" sz="2000" dirty="0" smtClean="0"/>
              <a:t>loni </a:t>
            </a:r>
            <a:r>
              <a:rPr lang="cs-CZ" sz="2000" dirty="0"/>
              <a:t>byla dominantou účast na Olympijských parcích a dalších veřejných </a:t>
            </a:r>
            <a:r>
              <a:rPr lang="cs-CZ" sz="2000" dirty="0" smtClean="0"/>
              <a:t>akcích</a:t>
            </a:r>
          </a:p>
          <a:p>
            <a:pPr lvl="1"/>
            <a:r>
              <a:rPr lang="cs-CZ" sz="2000" dirty="0" smtClean="0"/>
              <a:t>letos </a:t>
            </a:r>
            <a:r>
              <a:rPr lang="cs-CZ" sz="2000" dirty="0"/>
              <a:t>chceme pokračovat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akcích pro veřejnost a </a:t>
            </a:r>
            <a:br>
              <a:rPr lang="cs-CZ" sz="2000" dirty="0" smtClean="0"/>
            </a:br>
            <a:r>
              <a:rPr lang="cs-CZ" sz="2000" dirty="0" smtClean="0"/>
              <a:t>soustředit </a:t>
            </a:r>
            <a:r>
              <a:rPr lang="cs-CZ" sz="2000" dirty="0"/>
              <a:t>se více na </a:t>
            </a:r>
            <a:r>
              <a:rPr lang="cs-CZ" sz="2000" dirty="0" smtClean="0"/>
              <a:t>spolu-</a:t>
            </a:r>
            <a:br>
              <a:rPr lang="cs-CZ" sz="2000" dirty="0" smtClean="0"/>
            </a:br>
            <a:r>
              <a:rPr lang="cs-CZ" sz="2000" dirty="0" smtClean="0"/>
              <a:t>práci </a:t>
            </a:r>
            <a:r>
              <a:rPr lang="cs-CZ" sz="2000" dirty="0"/>
              <a:t>s prodejci </a:t>
            </a:r>
            <a:r>
              <a:rPr lang="cs-CZ" sz="2000" dirty="0" smtClean="0"/>
              <a:t>alkoholu</a:t>
            </a:r>
            <a:endParaRPr lang="cs-CZ" sz="2000" dirty="0"/>
          </a:p>
          <a:p>
            <a:pPr lvl="0"/>
            <a:r>
              <a:rPr lang="cs-CZ" sz="2000" dirty="0" smtClean="0"/>
              <a:t>Rozšiřujeme se do dalších měst </a:t>
            </a:r>
            <a:br>
              <a:rPr lang="cs-CZ" sz="2000" dirty="0" smtClean="0"/>
            </a:br>
            <a:r>
              <a:rPr lang="cs-CZ" sz="2000" dirty="0" smtClean="0"/>
              <a:t>a regionů</a:t>
            </a:r>
            <a:endParaRPr lang="cs-CZ" sz="2000" dirty="0"/>
          </a:p>
          <a:p>
            <a:pPr lvl="0"/>
            <a:r>
              <a:rPr lang="cs-CZ" sz="2000" dirty="0"/>
              <a:t>Spolupráce s městkou částí je pro nás </a:t>
            </a:r>
            <a:r>
              <a:rPr lang="cs-CZ" sz="2000" dirty="0" smtClean="0"/>
              <a:t>nová</a:t>
            </a:r>
            <a:r>
              <a:rPr lang="cs-CZ" sz="2000" dirty="0"/>
              <a:t> </a:t>
            </a:r>
            <a:r>
              <a:rPr lang="cs-CZ" sz="2000" dirty="0" smtClean="0"/>
              <a:t>a </a:t>
            </a:r>
            <a:r>
              <a:rPr lang="cs-CZ" sz="2000" dirty="0"/>
              <a:t>těšíme </a:t>
            </a:r>
            <a:r>
              <a:rPr lang="cs-CZ" sz="2000" dirty="0" smtClean="0"/>
              <a:t>se na nové nápady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22. 2. 2017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Monika Matyáštíková, Plzeňský Prazdroj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52663"/>
            <a:ext cx="3459088" cy="121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69" y="1268761"/>
            <a:ext cx="3285914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7" t="18500" r="15833" b="37222"/>
          <a:stretch/>
        </p:blipFill>
        <p:spPr bwMode="auto">
          <a:xfrm>
            <a:off x="4735934" y="3284984"/>
            <a:ext cx="4159250" cy="15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167164"/>
            <a:ext cx="1584176" cy="109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DĚKUJEME ZA POZORNOST</a:t>
            </a:r>
          </a:p>
          <a:p>
            <a:pPr marL="0" indent="0" algn="ctr">
              <a:buNone/>
            </a:pPr>
            <a:r>
              <a:rPr lang="cs-CZ" dirty="0" smtClean="0"/>
              <a:t>MČ PRAHA 14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22. 2. 2017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332656"/>
            <a:ext cx="1584176" cy="109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RESPEKTUJ 18!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Mladistvých, kteří konzumují alkohol, v městské části Praha 14 přibývá</a:t>
            </a:r>
          </a:p>
          <a:p>
            <a:r>
              <a:rPr lang="cs-CZ" sz="2800" dirty="0" smtClean="0"/>
              <a:t>MČ se rozhodla jít cestou osvěty             projekt Plzeňského Prazdroje a dalších partnerských organizací</a:t>
            </a:r>
          </a:p>
          <a:p>
            <a:r>
              <a:rPr lang="cs-CZ" sz="2800" dirty="0" smtClean="0"/>
              <a:t>RESPEKTUJ 18! poprvé v Praze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22. 2. 2017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Mgr. Irena Kolmanová, radní MČ P14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12773"/>
            <a:ext cx="1974653" cy="1368152"/>
          </a:xfrm>
          <a:prstGeom prst="rect">
            <a:avLst/>
          </a:prstGeom>
        </p:spPr>
      </p:pic>
      <p:pic>
        <p:nvPicPr>
          <p:cNvPr id="1028" name="Picture 4" descr="Výsledek obrázku pro opilé d&amp;ecaron;ti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85" y="4365104"/>
            <a:ext cx="3419872" cy="180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6228184" y="25649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5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96552" y="254531"/>
            <a:ext cx="8229600" cy="1143000"/>
          </a:xfrm>
        </p:spPr>
        <p:txBody>
          <a:bodyPr/>
          <a:lstStyle/>
          <a:p>
            <a:r>
              <a:rPr lang="cs-CZ" dirty="0" smtClean="0"/>
              <a:t>        </a:t>
            </a:r>
            <a:r>
              <a:rPr lang="cs-CZ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koho kampaň cílí?</a:t>
            </a:r>
            <a:endParaRPr lang="cs-CZ" dirty="0">
              <a:solidFill>
                <a:srgbClr val="004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1628801"/>
            <a:ext cx="4040188" cy="396044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rodiče, učitele ve školách a všechny dospělé, kteří se dostávají do kontaktu </a:t>
            </a:r>
            <a:br>
              <a:rPr lang="cs-CZ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dětmi a mladistvými </a:t>
            </a:r>
            <a:br>
              <a:rPr lang="cs-CZ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mohou ovlivnit jejich přístup k alkoholu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4645025" y="1628801"/>
            <a:ext cx="4041775" cy="3960439"/>
          </a:xfrm>
        </p:spPr>
        <p:txBody>
          <a:bodyPr/>
          <a:lstStyle/>
          <a:p>
            <a:r>
              <a:rPr lang="cs-CZ" dirty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majitele a provozovatele restaurací, večerek a dalších prodejen, kde je možné zakoupit </a:t>
            </a:r>
            <a:r>
              <a:rPr lang="cs-CZ" dirty="0" smtClean="0">
                <a:solidFill>
                  <a:srgbClr val="004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alkohol</a:t>
            </a:r>
            <a:endParaRPr lang="cs-CZ" dirty="0">
              <a:solidFill>
                <a:srgbClr val="004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22. 2. 2017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Mgr. Irena Kolmanová, radní MČ P14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90232"/>
            <a:ext cx="1667794" cy="1155542"/>
          </a:xfrm>
          <a:prstGeom prst="rect">
            <a:avLst/>
          </a:prstGeom>
        </p:spPr>
      </p:pic>
      <p:pic>
        <p:nvPicPr>
          <p:cNvPr id="1026" name="Picture 2" descr="Výsledek obrázku pro vý&amp;ccaron;epní f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92" y="3717032"/>
            <a:ext cx="3767908" cy="25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Představení RESPEKTUJ 18!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Podpora kampaně ze strany majitelů a provozovatelů podniků nabízejících alkohol</a:t>
            </a:r>
          </a:p>
          <a:p>
            <a:r>
              <a:rPr lang="cs-CZ" sz="2600" dirty="0" smtClean="0"/>
              <a:t>Spolupráce se základními školami Prahy 14 (tematické eseje)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22. 2. 2017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Mgr. Irena Kolmanová, radní MČ P14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291" y="251926"/>
            <a:ext cx="1814217" cy="1256993"/>
          </a:xfrm>
          <a:prstGeom prst="rect">
            <a:avLst/>
          </a:prstGeom>
        </p:spPr>
      </p:pic>
      <p:pic>
        <p:nvPicPr>
          <p:cNvPr id="3074" name="Picture 2" descr="Výsledek obrázku pro d&amp;ecaron;ti píší ve šk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78294"/>
            <a:ext cx="2664296" cy="1693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d&amp;ecaron;ti píší ve ško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28" y="3793963"/>
            <a:ext cx="2480408" cy="1677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Představení RESPEKTUJ 18!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Zapojení do festivalu amatérských filmů </a:t>
            </a:r>
            <a:br>
              <a:rPr lang="cs-CZ" sz="3000" dirty="0"/>
            </a:br>
            <a:r>
              <a:rPr lang="cs-CZ" sz="3000" dirty="0"/>
              <a:t>s tématikou rizikového chování –AntiFETfest</a:t>
            </a:r>
          </a:p>
          <a:p>
            <a:r>
              <a:rPr lang="cs-CZ" sz="3000" dirty="0" smtClean="0"/>
              <a:t>Výstava </a:t>
            </a:r>
            <a:r>
              <a:rPr lang="cs-CZ" sz="3000" dirty="0"/>
              <a:t>u stanic metra Rajská zahrada a Černý Most a na náměstí </a:t>
            </a:r>
            <a:r>
              <a:rPr lang="cs-CZ" sz="3000" dirty="0" smtClean="0"/>
              <a:t>Hloubětín (žákovské práce + vzkazy osobností)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22. 2. 2017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Mgr. Irena Kolmanová, radní MČ P14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862" y="340120"/>
            <a:ext cx="1555181" cy="1077518"/>
          </a:xfrm>
          <a:prstGeom prst="rect">
            <a:avLst/>
          </a:prstGeom>
        </p:spPr>
      </p:pic>
      <p:pic>
        <p:nvPicPr>
          <p:cNvPr id="4098" name="Picture 2" descr="Výsledek obrázku pro rajská zahrada met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12" y="4282331"/>
            <a:ext cx="2154816" cy="16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&amp;ccaron;erný most u met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40" y="4282331"/>
            <a:ext cx="2160240" cy="161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4293096"/>
            <a:ext cx="2251690" cy="161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Tváře RESPEKTUJ 18!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600" dirty="0" smtClean="0"/>
              <a:t>                  </a:t>
            </a:r>
            <a:r>
              <a:rPr lang="cs-CZ" sz="2600" b="1" dirty="0" smtClean="0"/>
              <a:t>Michal Dvořák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                 </a:t>
            </a:r>
            <a:r>
              <a:rPr lang="cs-CZ" sz="2000" dirty="0" smtClean="0"/>
              <a:t>producent</a:t>
            </a:r>
            <a:r>
              <a:rPr lang="cs-CZ" sz="2000" dirty="0"/>
              <a:t>, </a:t>
            </a:r>
            <a:r>
              <a:rPr lang="cs-CZ" sz="2000" dirty="0" smtClean="0"/>
              <a:t>skladatel</a:t>
            </a:r>
          </a:p>
          <a:p>
            <a:pPr marL="0" lvl="0" indent="0">
              <a:buNone/>
            </a:pPr>
            <a:endParaRPr lang="cs-CZ" sz="2600" dirty="0" smtClean="0"/>
          </a:p>
          <a:p>
            <a:pPr marL="0" lvl="0" indent="0">
              <a:buNone/>
            </a:pPr>
            <a:endParaRPr lang="cs-CZ" sz="2600" dirty="0"/>
          </a:p>
          <a:p>
            <a:pPr marL="0" lvl="0" indent="0">
              <a:buNone/>
            </a:pPr>
            <a:endParaRPr lang="cs-CZ" sz="2600" dirty="0" smtClean="0"/>
          </a:p>
          <a:p>
            <a:pPr marL="0" lvl="0" indent="0">
              <a:buNone/>
            </a:pPr>
            <a:endParaRPr lang="cs-CZ" sz="2600" dirty="0"/>
          </a:p>
          <a:p>
            <a:pPr marL="0" lvl="0" indent="0">
              <a:buNone/>
            </a:pPr>
            <a:r>
              <a:rPr lang="cs-CZ" sz="2600" dirty="0" smtClean="0"/>
              <a:t>                               </a:t>
            </a:r>
          </a:p>
          <a:p>
            <a:pPr marL="0" lvl="0" indent="0">
              <a:buNone/>
            </a:pPr>
            <a:r>
              <a:rPr lang="cs-CZ" sz="2600" dirty="0" smtClean="0"/>
              <a:t>                                       </a:t>
            </a:r>
            <a:r>
              <a:rPr lang="cs-CZ" sz="2600" b="1" dirty="0" smtClean="0"/>
              <a:t>Martina Bonnerová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                                          </a:t>
            </a:r>
            <a:r>
              <a:rPr lang="cs-CZ" sz="2000" dirty="0" smtClean="0"/>
              <a:t>beachvolejbalistka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22. 2. 2017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Mgr. Irena Kolmanová, radní MČ Praha 14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320031"/>
            <a:ext cx="1584176" cy="10976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617780"/>
            <a:ext cx="2060023" cy="26642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935" y="2791403"/>
            <a:ext cx="2620432" cy="279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Tváře RESPEKTUJ 18!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sz="2600" i="1" dirty="0" smtClean="0"/>
              <a:t>           </a:t>
            </a:r>
            <a:r>
              <a:rPr lang="cs-CZ" sz="2600" b="1" dirty="0" smtClean="0"/>
              <a:t>MgA</a:t>
            </a:r>
            <a:r>
              <a:rPr lang="cs-CZ" sz="2600" b="1" dirty="0"/>
              <a:t>. David </a:t>
            </a:r>
            <a:r>
              <a:rPr lang="cs-CZ" sz="2600" b="1" dirty="0" smtClean="0"/>
              <a:t>Kašpar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            </a:t>
            </a:r>
            <a:r>
              <a:rPr lang="cs-CZ" sz="2000" dirty="0" smtClean="0"/>
              <a:t>ředitel Praha 14 kulturní</a:t>
            </a:r>
          </a:p>
          <a:p>
            <a:pPr marL="0" lvl="0" indent="0">
              <a:buNone/>
            </a:pPr>
            <a:endParaRPr lang="cs-CZ" sz="2600" dirty="0" smtClean="0"/>
          </a:p>
          <a:p>
            <a:pPr marL="0" lvl="0" indent="0">
              <a:buNone/>
            </a:pPr>
            <a:endParaRPr lang="cs-CZ" sz="2600" dirty="0"/>
          </a:p>
          <a:p>
            <a:pPr marL="0" lvl="0" indent="0">
              <a:buNone/>
            </a:pPr>
            <a:endParaRPr lang="cs-CZ" sz="2600" dirty="0" smtClean="0"/>
          </a:p>
          <a:p>
            <a:pPr marL="0" lvl="0" indent="0">
              <a:buNone/>
            </a:pPr>
            <a:endParaRPr lang="cs-CZ" sz="2600" dirty="0"/>
          </a:p>
          <a:p>
            <a:pPr marL="0" lvl="0" indent="0">
              <a:buNone/>
            </a:pPr>
            <a:endParaRPr lang="cs-CZ" sz="2600" dirty="0" smtClean="0"/>
          </a:p>
          <a:p>
            <a:pPr marL="0" lv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                                                  </a:t>
            </a:r>
          </a:p>
          <a:p>
            <a:pPr marL="0" lv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                                            </a:t>
            </a:r>
            <a:r>
              <a:rPr lang="cs-CZ" sz="2600" b="1" dirty="0" smtClean="0"/>
              <a:t>David Mertl</a:t>
            </a:r>
            <a:br>
              <a:rPr lang="cs-CZ" sz="2600" b="1" dirty="0" smtClean="0"/>
            </a:br>
            <a:r>
              <a:rPr lang="cs-CZ" sz="2600" dirty="0" smtClean="0"/>
              <a:t>                                                     </a:t>
            </a:r>
            <a:r>
              <a:rPr lang="cs-CZ" sz="2000" dirty="0" smtClean="0"/>
              <a:t>softbalista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22. 2. 2017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Mgr. Irena Kolmanová, radní MČ Praha 14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320031"/>
            <a:ext cx="1584176" cy="10976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89" y="1430473"/>
            <a:ext cx="2276475" cy="29003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924944"/>
            <a:ext cx="2479340" cy="31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Tváře RESPEKTUJ 18!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sz="2600" dirty="0" smtClean="0"/>
              <a:t>         </a:t>
            </a:r>
            <a:r>
              <a:rPr lang="cs-CZ" sz="2600" b="1" dirty="0" smtClean="0"/>
              <a:t>Marek </a:t>
            </a:r>
            <a:r>
              <a:rPr lang="cs-CZ" sz="2600" b="1" dirty="0"/>
              <a:t>a Jitka </a:t>
            </a:r>
            <a:r>
              <a:rPr lang="cs-CZ" sz="2600" b="1" dirty="0" smtClean="0"/>
              <a:t>Hladkých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                    </a:t>
            </a:r>
            <a:r>
              <a:rPr lang="cs-CZ" sz="2000" dirty="0" smtClean="0"/>
              <a:t>spisovatelé</a:t>
            </a:r>
            <a:endParaRPr lang="cs-CZ" sz="2000" dirty="0"/>
          </a:p>
          <a:p>
            <a:pPr marL="0" lvl="0" indent="0">
              <a:buNone/>
            </a:pPr>
            <a:endParaRPr lang="cs-CZ" sz="2600" dirty="0" smtClean="0"/>
          </a:p>
          <a:p>
            <a:pPr marL="0" lvl="0" indent="0">
              <a:buNone/>
            </a:pPr>
            <a:endParaRPr lang="cs-CZ" sz="2600" dirty="0"/>
          </a:p>
          <a:p>
            <a:pPr marL="0" lvl="0" indent="0">
              <a:buNone/>
            </a:pPr>
            <a:endParaRPr lang="cs-CZ" sz="2600" dirty="0" smtClean="0"/>
          </a:p>
          <a:p>
            <a:pPr marL="0" lvl="0" indent="0">
              <a:buNone/>
            </a:pPr>
            <a:endParaRPr lang="cs-CZ" sz="2600" dirty="0"/>
          </a:p>
          <a:p>
            <a:pPr marL="0" lvl="0" indent="0">
              <a:buNone/>
            </a:pPr>
            <a:endParaRPr lang="cs-CZ" sz="2600" dirty="0" smtClean="0"/>
          </a:p>
          <a:p>
            <a:pPr marL="0" lv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                                      </a:t>
            </a:r>
          </a:p>
          <a:p>
            <a:pPr marL="0" lv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                                             </a:t>
            </a:r>
            <a:r>
              <a:rPr lang="cs-CZ" sz="2600" b="1" dirty="0" smtClean="0"/>
              <a:t>David Drahonínský</a:t>
            </a:r>
            <a:r>
              <a:rPr lang="cs-CZ" sz="2600" dirty="0"/>
              <a:t/>
            </a:r>
            <a:br>
              <a:rPr lang="cs-CZ" sz="2600" dirty="0"/>
            </a:br>
            <a:r>
              <a:rPr lang="cs-CZ" sz="2600" dirty="0" smtClean="0"/>
              <a:t>                                                            </a:t>
            </a:r>
            <a:r>
              <a:rPr lang="cs-CZ" sz="2000" dirty="0" smtClean="0"/>
              <a:t>lukostřelec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22. 2. 2017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Mgr. Irena Kolmanová, radní MČ Praha 14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320031"/>
            <a:ext cx="1584176" cy="1097607"/>
          </a:xfrm>
          <a:prstGeom prst="rect">
            <a:avLst/>
          </a:prstGeom>
        </p:spPr>
      </p:pic>
      <p:pic>
        <p:nvPicPr>
          <p:cNvPr id="5122" name="Picture 2" descr="Fotka u&amp;zcaron;ivatele Marek a Jitka Hladký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7638"/>
            <a:ext cx="2765144" cy="276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728" y="2800210"/>
            <a:ext cx="2668272" cy="330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Tváře RESPEKTUJ 18!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/>
              <a:t>         </a:t>
            </a: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                                </a:t>
            </a:r>
            <a:r>
              <a:rPr lang="cs-CZ" sz="2800" dirty="0" smtClean="0"/>
              <a:t>      </a:t>
            </a:r>
            <a:r>
              <a:rPr lang="cs-CZ" sz="2600" b="1" dirty="0" smtClean="0"/>
              <a:t>Mgr</a:t>
            </a:r>
            <a:r>
              <a:rPr lang="cs-CZ" sz="2600" b="1" dirty="0" smtClean="0"/>
              <a:t>. Irena Kolmanová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                                                 </a:t>
            </a:r>
            <a:r>
              <a:rPr lang="cs-CZ" sz="2000" dirty="0" smtClean="0"/>
              <a:t>radní Prahy 14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22. 2. 2017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Mgr. Irena Kolmanová, radní MČ P14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E857-3B13-4A77-905B-18D4AEEDA351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038100"/>
            <a:ext cx="2520280" cy="340712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320031"/>
            <a:ext cx="1584176" cy="109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588</Words>
  <Application>Microsoft Office PowerPoint</Application>
  <PresentationFormat>Předvádění na obrazovce (4:3)</PresentationFormat>
  <Paragraphs>128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Motiv systému Office</vt:lpstr>
      <vt:lpstr>Prezentace aplikace PowerPoint</vt:lpstr>
      <vt:lpstr>Proč RESPEKTUJ 18!</vt:lpstr>
      <vt:lpstr>        Na koho kampaň cílí?</vt:lpstr>
      <vt:lpstr>Představení RESPEKTUJ 18!</vt:lpstr>
      <vt:lpstr>Představení RESPEKTUJ 18!</vt:lpstr>
      <vt:lpstr>Tváře RESPEKTUJ 18!</vt:lpstr>
      <vt:lpstr>Tváře RESPEKTUJ 18!</vt:lpstr>
      <vt:lpstr>Tváře RESPEKTUJ 18!</vt:lpstr>
      <vt:lpstr>Tváře RESPEKTUJ 18!</vt:lpstr>
      <vt:lpstr>Kampaň na akcích MČ</vt:lpstr>
      <vt:lpstr>AntiFETfest 2017 aneb jde to i jinak!</vt:lpstr>
      <vt:lpstr>Další preventivní aktivity  </vt:lpstr>
      <vt:lpstr>Alkohol u mladistvých </vt:lpstr>
      <vt:lpstr>Kudy vedla cesta ke zrodu Respektuj 18! </vt:lpstr>
      <vt:lpstr>Kde je Respektuj 18! k vidění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</dc:creator>
  <cp:lastModifiedBy>Berná Veronika</cp:lastModifiedBy>
  <cp:revision>58</cp:revision>
  <dcterms:created xsi:type="dcterms:W3CDTF">2012-08-10T08:59:48Z</dcterms:created>
  <dcterms:modified xsi:type="dcterms:W3CDTF">2017-02-13T07:24:14Z</dcterms:modified>
</cp:coreProperties>
</file>