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67" r:id="rId3"/>
    <p:sldId id="666" r:id="rId4"/>
    <p:sldId id="668" r:id="rId5"/>
    <p:sldId id="669" r:id="rId6"/>
    <p:sldId id="670" r:id="rId7"/>
    <p:sldId id="672" r:id="rId8"/>
    <p:sldId id="676" r:id="rId9"/>
    <p:sldId id="679" r:id="rId10"/>
    <p:sldId id="680" r:id="rId11"/>
    <p:sldId id="671" r:id="rId12"/>
    <p:sldId id="675" r:id="rId13"/>
    <p:sldId id="678" r:id="rId14"/>
    <p:sldId id="677" r:id="rId15"/>
    <p:sldId id="683" r:id="rId16"/>
    <p:sldId id="684" r:id="rId17"/>
    <p:sldId id="685" r:id="rId18"/>
    <p:sldId id="681" r:id="rId19"/>
    <p:sldId id="673" r:id="rId20"/>
    <p:sldId id="674" r:id="rId21"/>
    <p:sldId id="664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2A06B-C098-F958-4161-60A0C7EB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C48699-2076-CA4C-CEB8-3840983F3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D0876-7789-72D4-1801-9A407FB2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714926-D27A-01A8-AFB3-B3DE8573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414527-68BF-9A18-E54B-CC650530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0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039E6-27DA-6166-33B5-31B3989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890CA5-D21A-E5CD-885E-C71DD006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F67689-A276-D531-AC64-53536468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C27BBE-CF24-6AD7-C125-365F8231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6DC9E-740E-78F1-76A2-B752372C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3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66799F-5FBA-EEFF-0549-4575A22D4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0694DD-2D98-292F-0C62-DB387618D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0C9FC6-BAEE-85FD-964C-07023113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808EB0-607E-8DE2-41A9-BCD9D4C9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F5688A-F4C5-5604-3128-B22937C8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31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907EF-C3CA-91F1-DE92-65FD4B54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674F3-072C-90D0-5DD2-40DA9D4E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ECF49B-4C88-8CDE-0044-5A6821CC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60D980-6018-6465-2324-B7F8FA79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38D2C3-BDDF-6DFF-358E-5B9A3C5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57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C2447-DEA1-620C-C3E1-39A71E0B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87FEC4-33C2-A661-18C0-177AACB14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04FE72-8C3B-D1CD-2FBA-C4909E0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186F9A-4937-8E90-AE68-A1492CF4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FC01F1-053E-10E7-5439-FD23C608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6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92243-2016-2364-384F-9AF08CB6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C4334-50DA-DCFD-3FBC-B2E1603AA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441F54-3E08-9A86-F8E5-D9340B78F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B029AD-B1EF-ABC8-7AF5-9D1F67F6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9110D-6F40-950F-C3CC-56F667BD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945681-847D-534E-FC3B-FBEA2E30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9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C417C-CB73-E7B6-B9FF-3D642DB0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7EAB33-E5A7-8F5E-BFDC-F42637721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613D3C-480A-8FAA-5909-1A628AE95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387DF-B7A8-C517-96F2-A480501BA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0AD7A7-BFFE-F65A-BB00-968BEE320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EECAC7-299F-F04C-831C-0A62512B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84C853-C51A-50F8-A494-4C3E2867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B650258-F212-A4AD-75D1-194B5EE5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59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D23B9-1048-B094-742A-39B018C4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61E48E-1C94-92EE-5D71-AC96899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787E25-9927-0212-806C-8D7CCFC6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877A41-3818-9518-5D85-A9864AC6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09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CD8529-FAD8-C187-F4ED-37F939EE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F5BF32-4005-D564-9B90-85BCC8B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098657-3200-9D73-9368-0E845066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6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D0D86-AF86-BC70-EFB2-5390D406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0089F-D647-08A2-3F3F-5FB81286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BC5405-E95D-FF62-F870-8DA178232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1B52E-32A3-D333-1003-91B59185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9E1FC5-B62B-D37C-3E47-BCF820B2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FB9EC4-B069-BF5F-5BA3-DD2C152B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67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E2941-A830-DF31-46A0-FFAA2435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2788D6-6B4F-6064-352E-C1E1A27CB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2D7DFD-1DF7-ECE8-E23A-727F65CD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9CC52A-5C44-8006-2641-E660B269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7BFF4E-0557-AC0B-9473-A7C5C62F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B69BE7-CC78-E426-EB45-A595FB68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2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F5DCCD-5B0F-0FA7-CB55-BC5F33EB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B769D8-B939-2E0E-E27C-81FA5769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B65858-CAC0-1541-16CE-E2070BE93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877F-801B-4A1F-89FB-ADA73616730D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0A08BF-6FFC-E18F-D4C4-22DCFE1E0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9F9F73-598E-4431-8B71-48297DBE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3EFBE-FA21-437E-BB84-DAF01792C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9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8" name="Rectangle 104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ECB137-8723-AEC6-1AF8-B7E0732AF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3941205"/>
            <a:ext cx="10071536" cy="929750"/>
          </a:xfrm>
        </p:spPr>
        <p:txBody>
          <a:bodyPr anchor="b">
            <a:normAutofit/>
          </a:bodyPr>
          <a:lstStyle/>
          <a:p>
            <a:br>
              <a:rPr lang="cs-CZ" sz="2900" b="1" kern="1200" spc="100">
                <a:effectLst/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900" b="1" kern="1200" spc="100">
                <a:effectLst/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endParaRPr lang="cs-CZ" sz="2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7668B003-6425-CE06-2463-AC10BC39D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17" y="1405158"/>
            <a:ext cx="5069590" cy="15313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6DBC92-9BC0-BA85-8019-6B8D431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6377" y="830907"/>
            <a:ext cx="4668065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DEB532-4AA8-945F-1758-7EA3824E56D7}"/>
              </a:ext>
            </a:extLst>
          </p:cNvPr>
          <p:cNvSpPr txBox="1">
            <a:spLocks/>
          </p:cNvSpPr>
          <p:nvPr/>
        </p:nvSpPr>
        <p:spPr>
          <a:xfrm>
            <a:off x="4202648" y="5987187"/>
            <a:ext cx="9043548" cy="7920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 spc="100" baseline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</a:pPr>
            <a:endParaRPr lang="cs-CZ" sz="1800" b="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3"/>
    </mc:Choice>
    <mc:Fallback xmlns="">
      <p:transition spd="slow" advTm="103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A3A1E-0BEB-112C-ACD1-384F8BB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 B, stanice Rajská zahrada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(Zjištění/Doporučení) – příklad)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807E0-3703-A162-2194-482F4336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cs-CZ" sz="15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hlediska plnění požadavků vyhlášky č. 398/2009 Sb. o obecných technických požadavcích zabezpečujících bezbariérové užívání staveb upozorňujeme na následující nesrovnalosti a doporučujeme úpravy, zejména: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Upozorňujeme, že není vyřešeno bezbariérové propojení mezi nástupišti (včetně </a:t>
            </a:r>
            <a:r>
              <a:rPr lang="cs-CZ" sz="1500" dirty="0" err="1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předprostoru</a:t>
            </a: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 s autobusovou zastávkou) a úrovní v ulici Chlumecká s přístupem na vlakovou zastávku. Doporučujeme apelovat na DPP s žádostí o možnost prověření zřízení výtahu, který by tyto úrovně propojil, </a:t>
            </a:r>
            <a:r>
              <a:rPr lang="cs-CZ" sz="1500" dirty="0" err="1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obchozí</a:t>
            </a: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 trasa je příliš dlouhá a náročná.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solidFill>
                <a:srgbClr val="606060"/>
              </a:solidFill>
              <a:highlight>
                <a:srgbClr val="FFFFFF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budova, schody, ocel, inženýrství&#10;&#10;Popis byl vytvořen automaticky">
            <a:extLst>
              <a:ext uri="{FF2B5EF4-FFF2-40B4-BE49-F238E27FC236}">
                <a16:creationId xmlns:a16="http://schemas.microsoft.com/office/drawing/2014/main" id="{803700AE-1F8C-1E45-C7AF-A7A23052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47" y="917526"/>
            <a:ext cx="6167357" cy="46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5"/>
    </mc:Choice>
    <mc:Fallback xmlns="">
      <p:transition spd="slow" advTm="1009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jsme již udělali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Celkem bylo zmapováno 50 budov.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budov bylo vyhodnoceno jako přístupné objekty (např. 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Městská knihovna v Praze - Rajská zahrada, 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Kulturní dům Kyje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ZŠ Vybíralova, Bytový dům Kpt. Stránského 995, 996 a další),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budov bylo vyhodnoceno jako částečně přístupné objekty (např. 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ÚMČ Praha 14 budova Bratří Venclíků 1072, 1073, 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KC Kardašovská, Plechárna a další),</a:t>
            </a: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budov bylo vyhodnoceno jako obtížně přístupné nebo nepřístupné objekty (např. Pošta Praha 98, 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Budova správy majetku Praha 14 a další)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6"/>
    </mc:Choice>
    <mc:Fallback xmlns="">
      <p:transition spd="slow" advTm="100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A3A1E-0BEB-112C-ACD1-384F8BB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POŠTA PRAHA 98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Bratří Venclíků 1139/3, Praha 14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(Zjištění/Doporučení) – příklad)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807E0-3703-A162-2194-482F4336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just"/>
            <a:r>
              <a:rPr lang="cs-CZ" sz="18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hlediska plnění požadavků vyhlášky č. 398/2009 Sb. o obecných technických požadavcích zabezpečujících bezbariérové užívání staveb upozorňujeme na následující nesrovnalosti a doporučujeme úpravy, zejména: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606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Upozorňujeme, že hlavní křídlo dvoukřídlých vstupních dveří musí mít šířku min. 900 mm a šířka dveří v interiéru musí být min. 800 mm (vstupní dveře, dveře zádveří a mříž). Dokud nedojde k úpravě vstupní části, doporučujeme u vstupu umístit zvonkovou signalizaci s obousměrnou komunikací ve výšce max. 1200 mm nad zemí</a:t>
            </a:r>
            <a:endParaRPr lang="cs-CZ" sz="1800" dirty="0">
              <a:solidFill>
                <a:srgbClr val="60606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Upozorňujeme, že akustický orientační majáček musí být nad osou vstupních dveří</a:t>
            </a:r>
            <a:endParaRPr lang="en-US" sz="1800" dirty="0">
              <a:solidFill>
                <a:srgbClr val="606060"/>
              </a:solidFill>
              <a:highlight>
                <a:srgbClr val="FFFFFF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text, příslušenství, dveře, venku&#10;&#10;Popis byl vytvořen automaticky">
            <a:extLst>
              <a:ext uri="{FF2B5EF4-FFF2-40B4-BE49-F238E27FC236}">
                <a16:creationId xmlns:a16="http://schemas.microsoft.com/office/drawing/2014/main" id="{D812DA1D-9CC3-A2B9-2C31-70DB75E87C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987738" y="1090623"/>
            <a:ext cx="5628018" cy="44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9"/>
    </mc:Choice>
    <mc:Fallback xmlns="">
      <p:transition spd="slow" advTm="100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A3A1E-0BEB-112C-ACD1-384F8BB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MĚSTSKÁ KNIHOVNA V PRAZE – RAJSKÁ ZAHRADA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Generála Janouška 1060/2, Praha 14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(Zjištění/Doporučení) – příklad)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807E0-3703-A162-2194-482F4336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cs-CZ" sz="18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hlediska plnění požadavků vyhlášky č. 398/2009 Sb. o obecných technických požadavcích zabezpečujících bezbariérové užívání staveb upozorňujeme na následující nesrovnalosti a doporučujeme úpravy, zejména: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606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Bezbariérová rampa by měla být opatřena oboustranným madlem.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606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Ovládání baterie umyvadla musí být řešeno pákou (nikoliv kohoutkovým ventilem)</a:t>
            </a:r>
            <a:endParaRPr lang="en-US" sz="1800" dirty="0">
              <a:solidFill>
                <a:srgbClr val="606060"/>
              </a:solidFill>
              <a:highlight>
                <a:srgbClr val="FFFFFF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obrázku 7" descr="Obsah obrázku interiér, zeď, koupelna, Vodovodní instalace&#10;&#10;Popis byl vytvořen automaticky">
            <a:extLst>
              <a:ext uri="{FF2B5EF4-FFF2-40B4-BE49-F238E27FC236}">
                <a16:creationId xmlns:a16="http://schemas.microsoft.com/office/drawing/2014/main" id="{D9804B39-DE3C-34BF-6D19-54633E687E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1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"/>
    </mc:Choice>
    <mc:Fallback xmlns="">
      <p:transition spd="slow" advTm="99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A3A1E-0BEB-112C-ACD1-384F8BB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BUDOVA SPRÁVY MAJETKU PRAHA 14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Metujská 907, Praha 14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(Zjištění/Doporučení) – příklad)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807E0-3703-A162-2194-482F4336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cs-CZ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hlediska plnění požadavků vyhlášky č. 398/2009 Sb. o obecných technických požadavcích zabezpečujících bezbariérové užívání staveb upozorňujeme na následující nesrovnalosti a doporučujeme úpravy, zejména: 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Doporučujeme přesunutí zvonkové signalizace ke vstupní bráně do areálu nebo aspoň nad schody ve výšce max. 1200 mm nad zemí. 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Ulice Metujská i samotný objekt jsou obecně velmi nepřístupné, proto další úpravy nenavrhujeme. V budoucnu doporučujeme přesunutí do jiné lokality.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obrázku 7" descr="Obsah obrázku venku, dveře, Vchodové dveře, budova&#10;&#10;Popis byl vytvořen automaticky">
            <a:extLst>
              <a:ext uri="{FF2B5EF4-FFF2-40B4-BE49-F238E27FC236}">
                <a16:creationId xmlns:a16="http://schemas.microsoft.com/office/drawing/2014/main" id="{E48ED6CC-A2C6-BAD1-DB20-DDDB6B9993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14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6"/>
    </mc:Choice>
    <mc:Fallback xmlns="">
      <p:transition spd="slow" advTm="99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jsme již udělali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Analyzovali jsme hlavní trasy a komunikace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Černý Most - Trasa územím respektuje převážně poptávku osob s pohybovým omezením, kteří jsou obyvateli bytových domů s byty zvláštního určení v ulicích Bryksova, Kapitána Stránského, Bobkova, Ocelkova a Hlaďova. Kromě těchto bytových domů zajišťuje především propojení stanic metra Černý Most a Rajská zahrada, přístup k poliklinice Parník, budově Úřadu městské části Praha 14, OC Černý Most a dalším budovám občanského vybavení, které byly předmětem mapování (Knihovna, Pošta, DDM, základní a mateřské školy v lokalitě). Zároveň slouží zaměstnancům a klientům neziskových organizací Pestrá a Česká asociace paraplegiků.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Hloubětín - Trasa v lokalitě Hloubětín je rozdělená na severní a jižní část, které dělí ulice Poděbradská. Trasa sídlištěm Hloubětín na sever od Poděbradské obsluhuje ve svém vnitřním okruhu základní školu a mateřské školy, včetně sportoviště. Trasa však není stavebně dokončená a je zde navrženo její doplnění. Vnější prstenec pak zajišťuje obsloužení obchodních domů Lidl, Kaufland a Penny Market.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8"/>
    </mc:Choice>
    <mc:Fallback xmlns="">
      <p:transition spd="slow" advTm="100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jsme již udělali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Analyzovali jsme hlavní trasy a komunikace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Hutě - Lokalitu Hutě tvoří především starší rezidenční zástavba rodinných domů doplněná o rozvíjející se oblast s novostavbami bytových domů na severním okraji území. V lokalitě se s výjimkou středního odborného učiliště nenachází žádná občanská vybavenost. Zvolená trasa tedy slouží především rezidentům k přístupu k nové železniční stanici obytnou zónou v ulici U Járku a také k lávce v ulici Za Černým mostem. Potřeba doplnění pěší vazby je naznačena prodloužením ulice Budovatelská směrem k novým botovým domům, kam v tuto chvíli vede pouze silnice nebo dlážděná pěšina do východní části areálu novostaveb.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Kyje - Navržená trasa v lokalitě Kyje začíná ulicí Broumarská v blízkosti ÚMČ Praha 14 a vede ke Starým Kyjím okolo polikliniky Vajgarská. Ve Starých kyjích napojuje základní školu, kulturní dům a železniční stanici. Dále ulicí Broumarská a Rožmberská vede do zástavby rodinných domů až k zastávkám autobusu v ulici Českobrodská. Naznačena je možnost prodloužení pěší vazby ulicí Českobrodská až do Hostavic.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9"/>
    </mc:Choice>
    <mc:Fallback xmlns="">
      <p:transition spd="slow" advTm="1003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jsme již udělali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Analyzovali jsme hlavní trasy a komunikace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Hostavice - Hostavice jsou nejvíce izolovanou lokalitou Prahy 14 vzhledem k pomyslnému centru městské části (metro Rajská zahrada). Navržená trasa primárně propojuje lokalitu Hostavice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Jahodnice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ulicí Pilská. V Hostavicích je pak navrženo možné prodloužení směrem do rezidenční zástavby ulicí Novozámecká k vlakové stanici Praha – Dolní Počernice. V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Jahodnici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vede trasa ulicí U Hostavického potoka k MŠ Hostavice a drobné občanské vybavenosti (včetně prodejny zdravotnických potřeb). Druhá část trasy vede ulicí Českobrodská k ZUŠ v ulici Baštýřská a dále k MŠ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Jahodnice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Naznačeno je možnost prodloužení trasy tak aby se obě ramena trasy propojila i na druhém konci (zejména ulice Travná) a vytvořila pěší okruh, který by obsloužil i případný další růst zástavby na jižní straně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Jahodnice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Dále je naznačena možnost prodloužení pěšího propojení ulicí Českobrodská směrem ke Kyjím. 	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3"/>
    </mc:Choice>
    <mc:Fallback xmlns="">
      <p:transition spd="slow" advTm="1006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jsme již udělali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Analyzovali jsme přístupnost webových stránek MČ a mobilní aplikace MOJE 14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Připomínky: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Nepřístupné navigační menu z klávesnice (webové stránky)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Chybějící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tagování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PDF dokumentů (webové stránky)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Chybějící oblast s hlavním obsahem (webové stránky)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Nepojmenované tlačítko pro zavření obrazovky (MOJE 14)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2"/>
    </mc:Choice>
    <mc:Fallback xmlns="">
      <p:transition spd="slow" advTm="1011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nás limituje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Vlastnictví pozemků a budov na území MČ Praha 14, které jsou z velké části v majetku/správě hl. m. Praha, příp. jejich vlastníkem/správcem je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soukromý či podnikatelský subjekt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Nejasná legislativa (novelizace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právních předpisů je plánována na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konec roku 2024)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Nedostatek finančních a lidských zdrojů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5"/>
    </mc:Choice>
    <mc:Fallback xmlns="">
      <p:transition spd="slow" advTm="96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Harmonogram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100" dirty="0"/>
              <a:t>leden </a:t>
            </a:r>
            <a:r>
              <a:rPr lang="en-US" sz="1100" dirty="0"/>
              <a:t>– </a:t>
            </a:r>
            <a:r>
              <a:rPr lang="en-US" sz="1100" dirty="0" err="1"/>
              <a:t>červen</a:t>
            </a:r>
            <a:r>
              <a:rPr lang="en-US" sz="1100" dirty="0"/>
              <a:t> 2024 	</a:t>
            </a:r>
            <a:r>
              <a:rPr lang="en-US" sz="2400" dirty="0"/>
              <a:t>… </a:t>
            </a:r>
            <a:r>
              <a:rPr lang="en-US" sz="2200" b="1" dirty="0" err="1"/>
              <a:t>Analytická</a:t>
            </a:r>
            <a:r>
              <a:rPr lang="en-US" sz="2200" b="1" dirty="0"/>
              <a:t> </a:t>
            </a:r>
            <a:r>
              <a:rPr lang="en-US" sz="2200" b="1" dirty="0" err="1"/>
              <a:t>fáze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sběr</a:t>
            </a:r>
            <a:r>
              <a:rPr lang="cs-CZ" sz="2200" dirty="0"/>
              <a:t> </a:t>
            </a:r>
            <a:r>
              <a:rPr lang="en-US" sz="2200" dirty="0" err="1"/>
              <a:t>podkladů</a:t>
            </a:r>
            <a:r>
              <a:rPr lang="en-US" sz="2200" dirty="0"/>
              <a:t>, </a:t>
            </a:r>
            <a:r>
              <a:rPr lang="en-US" sz="2200" dirty="0" err="1"/>
              <a:t>dotazníkové</a:t>
            </a:r>
            <a:r>
              <a:rPr lang="en-US" sz="2200" dirty="0"/>
              <a:t> </a:t>
            </a:r>
            <a:r>
              <a:rPr lang="en-US" sz="2200" dirty="0" err="1"/>
              <a:t>šetření</a:t>
            </a:r>
            <a:r>
              <a:rPr lang="en-US" sz="2200" dirty="0"/>
              <a:t>, </a:t>
            </a:r>
            <a:r>
              <a:rPr lang="en-US" sz="2200" dirty="0" err="1"/>
              <a:t>řízené</a:t>
            </a:r>
            <a:r>
              <a:rPr lang="en-US" sz="2200" dirty="0"/>
              <a:t> </a:t>
            </a:r>
            <a:r>
              <a:rPr lang="cs-CZ" sz="2200" dirty="0"/>
              <a:t>			</a:t>
            </a:r>
            <a:r>
              <a:rPr lang="en-US" sz="2200" dirty="0" err="1"/>
              <a:t>rozhovory</a:t>
            </a:r>
            <a:r>
              <a:rPr lang="en-US" sz="2200" dirty="0"/>
              <a:t>, </a:t>
            </a:r>
            <a:r>
              <a:rPr lang="en-US" sz="2200" dirty="0" err="1"/>
              <a:t>terénní</a:t>
            </a:r>
            <a:r>
              <a:rPr lang="en-US" sz="2200" dirty="0"/>
              <a:t> </a:t>
            </a:r>
            <a:r>
              <a:rPr lang="en-US" sz="2200" dirty="0" err="1"/>
              <a:t>průzkum</a:t>
            </a:r>
            <a:r>
              <a:rPr lang="en-US" sz="2200" dirty="0"/>
              <a:t>, …)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červenec</a:t>
            </a:r>
            <a:r>
              <a:rPr lang="en-US" sz="1100" dirty="0"/>
              <a:t> – </a:t>
            </a:r>
            <a:r>
              <a:rPr lang="en-US" sz="1100" dirty="0" err="1"/>
              <a:t>říjen</a:t>
            </a:r>
            <a:r>
              <a:rPr lang="en-US" sz="1100" dirty="0"/>
              <a:t> 2024 	</a:t>
            </a:r>
            <a:r>
              <a:rPr lang="en-US" sz="2400" dirty="0"/>
              <a:t>… </a:t>
            </a:r>
            <a:r>
              <a:rPr lang="en-US" sz="2200" b="1" dirty="0" err="1"/>
              <a:t>Návrhová</a:t>
            </a:r>
            <a:r>
              <a:rPr lang="en-US" sz="2200" b="1" dirty="0"/>
              <a:t> </a:t>
            </a:r>
            <a:r>
              <a:rPr lang="en-US" sz="2200" b="1" dirty="0" err="1"/>
              <a:t>fáze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návrhy</a:t>
            </a:r>
            <a:r>
              <a:rPr lang="cs-CZ" sz="2200" dirty="0"/>
              <a:t> </a:t>
            </a:r>
            <a:r>
              <a:rPr lang="en-US" sz="2200" dirty="0" err="1"/>
              <a:t>opatření</a:t>
            </a:r>
            <a:r>
              <a:rPr lang="en-US" sz="2200" dirty="0"/>
              <a:t>, </a:t>
            </a:r>
            <a:r>
              <a:rPr lang="en-US" sz="2200" dirty="0" err="1"/>
              <a:t>zpracování</a:t>
            </a:r>
            <a:r>
              <a:rPr lang="en-US" sz="2200" dirty="0"/>
              <a:t> </a:t>
            </a:r>
            <a:r>
              <a:rPr lang="en-US" sz="2200" dirty="0" err="1"/>
              <a:t>výstupů</a:t>
            </a:r>
            <a:r>
              <a:rPr lang="en-US" sz="2200" dirty="0"/>
              <a:t>,</a:t>
            </a:r>
            <a:r>
              <a:rPr lang="cs-CZ" sz="2200" dirty="0"/>
              <a:t> </a:t>
            </a:r>
            <a:r>
              <a:rPr lang="en-US" sz="2200" dirty="0" err="1"/>
              <a:t>projednání</a:t>
            </a:r>
            <a:r>
              <a:rPr lang="en-US" sz="2200" dirty="0"/>
              <a:t> v </a:t>
            </a:r>
            <a:r>
              <a:rPr lang="cs-CZ" sz="2200" dirty="0"/>
              <a:t>		</a:t>
            </a:r>
            <a:r>
              <a:rPr lang="en-US" sz="2200" dirty="0" err="1"/>
              <a:t>orgánech</a:t>
            </a:r>
            <a:r>
              <a:rPr lang="en-US" sz="2200" dirty="0"/>
              <a:t> MČ Praha 14</a:t>
            </a:r>
            <a:r>
              <a:rPr lang="cs-CZ" sz="2200" dirty="0"/>
              <a:t>)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listopad</a:t>
            </a:r>
            <a:r>
              <a:rPr lang="en-US" sz="1100" dirty="0"/>
              <a:t> – </a:t>
            </a:r>
            <a:r>
              <a:rPr lang="en-US" sz="1100" dirty="0" err="1"/>
              <a:t>prosinec</a:t>
            </a:r>
            <a:r>
              <a:rPr lang="en-US" sz="1100" dirty="0"/>
              <a:t> 2024 	</a:t>
            </a:r>
            <a:r>
              <a:rPr lang="en-US" sz="2400" dirty="0"/>
              <a:t>… </a:t>
            </a:r>
            <a:r>
              <a:rPr lang="en-US" sz="2200" b="1" dirty="0" err="1"/>
              <a:t>Zapracování</a:t>
            </a:r>
            <a:r>
              <a:rPr lang="en-US" sz="2200" dirty="0"/>
              <a:t> </a:t>
            </a:r>
            <a:r>
              <a:rPr lang="en-US" sz="2200" dirty="0" err="1"/>
              <a:t>relevantních</a:t>
            </a:r>
            <a:r>
              <a:rPr lang="en-US" sz="2200" dirty="0"/>
              <a:t> </a:t>
            </a:r>
            <a:r>
              <a:rPr lang="en-US" sz="2200" b="1" dirty="0" err="1"/>
              <a:t>návrhů</a:t>
            </a:r>
            <a:r>
              <a:rPr lang="en-US" sz="2200" dirty="0"/>
              <a:t> do </a:t>
            </a:r>
            <a:r>
              <a:rPr lang="en-US" sz="2200" b="1" dirty="0" err="1"/>
              <a:t>Strategie</a:t>
            </a:r>
            <a:r>
              <a:rPr lang="en-US" sz="2200" b="1" dirty="0"/>
              <a:t> </a:t>
            </a:r>
            <a:r>
              <a:rPr lang="en-US" sz="2200" b="1" dirty="0" err="1"/>
              <a:t>udržitelného</a:t>
            </a:r>
            <a:r>
              <a:rPr lang="en-US" sz="2200" b="1" dirty="0"/>
              <a:t> </a:t>
            </a:r>
            <a:r>
              <a:rPr lang="en-US" sz="2200" b="1" dirty="0" err="1"/>
              <a:t>rozvoje</a:t>
            </a:r>
            <a:r>
              <a:rPr lang="en-US" sz="2200" b="1" dirty="0"/>
              <a:t> </a:t>
            </a:r>
            <a:r>
              <a:rPr lang="cs-CZ" sz="2200" b="1" dirty="0"/>
              <a:t>		</a:t>
            </a:r>
            <a:r>
              <a:rPr lang="en-US" sz="2200" b="1" dirty="0"/>
              <a:t>2025+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leden</a:t>
            </a:r>
            <a:r>
              <a:rPr lang="en-US" sz="1100" dirty="0"/>
              <a:t> 2025 -	</a:t>
            </a:r>
            <a:r>
              <a:rPr lang="en-US" sz="2400" dirty="0"/>
              <a:t>… </a:t>
            </a:r>
            <a:r>
              <a:rPr lang="en-US" sz="2200" b="1" dirty="0" err="1"/>
              <a:t>Realizace</a:t>
            </a:r>
            <a:r>
              <a:rPr lang="en-US" sz="2200" b="1" dirty="0"/>
              <a:t> </a:t>
            </a:r>
            <a:r>
              <a:rPr lang="en-US" sz="2200" b="1" dirty="0" err="1"/>
              <a:t>opatření</a:t>
            </a:r>
            <a:endParaRPr lang="en-US" sz="22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5"/>
    </mc:Choice>
    <mc:Fallback xmlns="">
      <p:transition spd="slow" advTm="1013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nám pomůže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Získat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pozemky a budovy do vlastnictví či správy MČ Praha 14 od hl. m. Praha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Jasné právní normy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Aktivnější vyhledávání dotačních možností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Diskuze a hledání řešení s občany naší MČ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ECB137-8723-AEC6-1AF8-B7E0732AF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3941205"/>
            <a:ext cx="10071536" cy="929750"/>
          </a:xfrm>
        </p:spPr>
        <p:txBody>
          <a:bodyPr anchor="b">
            <a:noAutofit/>
          </a:bodyPr>
          <a:lstStyle/>
          <a:p>
            <a:r>
              <a:rPr lang="cs-CZ" sz="4400" b="1" kern="1200" spc="100" dirty="0">
                <a:effectLst/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Děkujeme za pozornost a držme si palce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7668B003-6425-CE06-2463-AC10BC39D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17" y="1405158"/>
            <a:ext cx="5069590" cy="1531317"/>
          </a:xfrm>
          <a:prstGeom prst="rect">
            <a:avLst/>
          </a:prstGeom>
        </p:spPr>
      </p:pic>
      <p:pic>
        <p:nvPicPr>
          <p:cNvPr id="9" name="Obrázek 8" descr="Obsah obrázku text, diagram, Grafika, Písmo">
            <a:extLst>
              <a:ext uri="{FF2B5EF4-FFF2-40B4-BE49-F238E27FC236}">
                <a16:creationId xmlns:a16="http://schemas.microsoft.com/office/drawing/2014/main" id="{D4A096C0-CBEA-A4F1-3260-BE13B109EF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b="11528"/>
          <a:stretch/>
        </p:blipFill>
        <p:spPr>
          <a:xfrm>
            <a:off x="7311852" y="671201"/>
            <a:ext cx="2899085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1"/>
    </mc:Choice>
    <mc:Fallback xmlns="">
      <p:transition spd="slow" advTm="50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Koncepce bezbariérovosti</a:t>
            </a:r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Cíl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>
                <a:effectLst/>
              </a:rPr>
              <a:t>Cílem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zpracování</a:t>
            </a:r>
            <a:r>
              <a:rPr lang="en-US" sz="2200" dirty="0">
                <a:effectLst/>
              </a:rPr>
              <a:t> Koncepce bezbariérovosti 2025+ </a:t>
            </a:r>
            <a:r>
              <a:rPr lang="en-US" sz="2200" b="1" dirty="0">
                <a:effectLst/>
              </a:rPr>
              <a:t>je </a:t>
            </a:r>
            <a:r>
              <a:rPr lang="en-US" sz="2200" b="1" dirty="0" err="1">
                <a:effectLst/>
              </a:rPr>
              <a:t>podpořit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začleňování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/>
              <a:t>skupin</a:t>
            </a:r>
            <a:r>
              <a:rPr lang="cs-CZ" sz="2200" b="1" dirty="0"/>
              <a:t> osob,</a:t>
            </a:r>
            <a:r>
              <a:rPr lang="en-US" sz="2200" b="1" dirty="0"/>
              <a:t> </a:t>
            </a:r>
            <a:r>
              <a:rPr lang="en-US" sz="2200" b="1" dirty="0" err="1">
                <a:effectLst/>
              </a:rPr>
              <a:t>ohrožených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či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vyloučených</a:t>
            </a:r>
            <a:r>
              <a:rPr lang="en-US" sz="2200" b="1" dirty="0">
                <a:effectLst/>
              </a:rPr>
              <a:t> z </a:t>
            </a:r>
            <a:r>
              <a:rPr lang="en-US" sz="2200" b="1" dirty="0" err="1">
                <a:effectLst/>
              </a:rPr>
              <a:t>důvodu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zhoršeného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zdravotního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stavu</a:t>
            </a:r>
            <a:r>
              <a:rPr lang="en-US" sz="2200" b="1" dirty="0">
                <a:effectLst/>
              </a:rPr>
              <a:t> (</a:t>
            </a:r>
            <a:r>
              <a:rPr lang="en-US" sz="2200" b="1" dirty="0" err="1">
                <a:effectLst/>
              </a:rPr>
              <a:t>pohybového</a:t>
            </a:r>
            <a:r>
              <a:rPr lang="en-US" sz="2200" b="1" dirty="0">
                <a:effectLst/>
              </a:rPr>
              <a:t>, </a:t>
            </a:r>
            <a:r>
              <a:rPr lang="en-US" sz="2200" b="1" dirty="0" err="1">
                <a:effectLst/>
              </a:rPr>
              <a:t>smyslového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charakteru</a:t>
            </a:r>
            <a:r>
              <a:rPr lang="en-US" sz="2200" b="1" dirty="0">
                <a:effectLst/>
              </a:rPr>
              <a:t>) </a:t>
            </a:r>
            <a:r>
              <a:rPr lang="en-US" sz="2200" b="1" dirty="0" err="1">
                <a:effectLst/>
              </a:rPr>
              <a:t>či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jiných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omezení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při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pohybu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ve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veřejném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či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veřejně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přístupném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prostoru</a:t>
            </a:r>
            <a:r>
              <a:rPr lang="en-US" sz="2200" b="1" dirty="0">
                <a:effectLst/>
              </a:rPr>
              <a:t>.</a:t>
            </a:r>
            <a:endParaRPr lang="en-US" sz="2200" b="1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9"/>
    </mc:Choice>
    <mc:Fallback xmlns="">
      <p:transition spd="slow" advTm="98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smyslem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Smyslem odstraňování bariér je zejména podpořit naplňování potřeb osob s omezenou schopností pohybu a orientace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při obstarávání běžných nákupů, denních, periodicky či občasně využívaných komerčních služeb, dostupnosti veřejných služeb (zdravotních, sociálních, úřadů a institucí), dostupnosti vzdělávání, zaměstnání, sportovního, kulturního a volnočasového vyžití a v neposlední řadě dostupnosti sociálních kontaktů (známých, rodiny, přátel).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4"/>
    </mc:Choice>
    <mc:Fallback xmlns="">
      <p:transition spd="slow" advTm="100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Koho se bezbariérovost týká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Problematika bezbariérovosti se dotýká nás všech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ale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především je primárně zaměřena na osoby se sníženou schopností pohybu a/nebo orientace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 této velmi široce popsané skupiny jsou zahrnuty především následující skupiny osob: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s tělesným postižením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se zrakovým postižením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se sluchovým postižením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Senioři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Rodiče s malými dětmi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3"/>
    </mc:Choice>
    <mc:Fallback xmlns="">
      <p:transition spd="slow" advTm="99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Prioritní oblasti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rámci koncepce bezbariérovosti jsou stanovena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prioritní oblasti mapování a návrhů pro odstraňování bariér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 dopravy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zejména veřejné dopravy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 objektů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veřejných či veřejně přístupných budov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 tras a komunikací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pěších komunikací: chodníků, průchodů, podchodů či nadchodů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 informačních a technologických bariér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souvisejících umožněním či usnadněním pohybu osob se sníženou schopností pohybu a/nebo orientace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9"/>
    </mc:Choice>
    <mc:Fallback xmlns="">
      <p:transition spd="slow" advTm="99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C36FB-EC7D-B343-6D5D-6D766C6C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Co jsme již udělali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EDBC6-503D-ECAF-C095-A6A6ACD9E86E}"/>
              </a:ext>
            </a:extLst>
          </p:cNvPr>
          <p:cNvSpPr txBox="1"/>
          <p:nvPr/>
        </p:nvSpPr>
        <p:spPr>
          <a:xfrm>
            <a:off x="793660" y="2599509"/>
            <a:ext cx="1006612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5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Celkem bylo zmapováno 17 autobusových zastávek, 4 tramvajové zastávky, 3 stanice metra a 2 vlakové stanice.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Nejčastějším nedostatkem autobusových zastávek 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</a:t>
            </a: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chybějící, nebo nesprávně provedené hmatové úpravy pro osoby s omezenou schopností orientace, nedostatečná výška nástupní hrany + část zastávek je ve špatném stavebně technickém stavu.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 do stanice metra Hloubětín je komplikovaný zejména z jižní strany ulice Poděbradská vzhledem ke strmé rampě do podpovrchové pasáže. V případě stanice Rajská zahrada je komplikovaný přestup na vlakovou dopravu zbytečnou </a:t>
            </a:r>
            <a:r>
              <a:rPr lang="cs-CZ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obchozí</a:t>
            </a: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trasou. Bezbariérové toalety ve všech třech stanicích jsou ve špatném technickém stavu a očekává se jejich rekonstrukce.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Nová stanice Rajská zahrada má vhodn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ě</a:t>
            </a: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řešený přístup na nástupiště systémem výtahů, nedostatečné je však bezbariérové propojení s přilehlou stanicí metra Rajská zahrada. Vlaková zastávka Kyje je přístupná dlouhými komunikacemi ve sklonu. Komplikací je přestup mezi nástupišti, který je řešen šikmou schodišťovou plošinou (v době zpracování analýzy nefunkční).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434A884-4B6B-B5C4-B54B-861640C7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72" r="28345" b="18906"/>
          <a:stretch/>
        </p:blipFill>
        <p:spPr>
          <a:xfrm>
            <a:off x="8482699" y="5482643"/>
            <a:ext cx="3060000" cy="76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4"/>
    </mc:Choice>
    <mc:Fallback xmlns="">
      <p:transition spd="slow" advTm="149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A3A1E-0BEB-112C-ACD1-384F8BB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Autobusová zastávka Poliklinika Černý Most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(Zjištění/Doporučení) – příklad)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807E0-3703-A162-2194-482F4336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cs-CZ" sz="15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hlediska plnění právních požadavků upozorňujeme na následující nesrovnalosti a doporučujeme úpravy, zejména: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Chybí signální pás, chybí kontrastní hrana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Přístup do zastávkového přístřešku je přes schod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606060"/>
              </a:solidFill>
              <a:highlight>
                <a:srgbClr val="FFFFFF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venku, text, obloha, strom&#10;&#10;Popis byl vytvořen automaticky">
            <a:extLst>
              <a:ext uri="{FF2B5EF4-FFF2-40B4-BE49-F238E27FC236}">
                <a16:creationId xmlns:a16="http://schemas.microsoft.com/office/drawing/2014/main" id="{DE8BD5F2-50B0-F2B0-CD7E-4F4A302E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6" y="138545"/>
            <a:ext cx="4216159" cy="5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1"/>
    </mc:Choice>
    <mc:Fallback xmlns="">
      <p:transition spd="slow" advTm="100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A3A1E-0BEB-112C-ACD1-384F8BB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Tramvajová </a:t>
            </a:r>
            <a:r>
              <a:rPr lang="cs-CZ" sz="1800" b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zastávka Lehovec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(Zjištění/Doporučení) – příklad)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807E0-3703-A162-2194-482F4336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cs-CZ" sz="15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hlediska plnění právních požadavků upozorňujeme na následující nesrovnalosti a doporučujeme úpravy, zejména: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Chybí signální pás, chybí kontrastní hrana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rgbClr val="606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Celkově nevzhledný a nevyhovující prostor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606060"/>
              </a:solidFill>
              <a:highlight>
                <a:srgbClr val="FFFFFF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obloha, text, Veřejné služby&#10;&#10;Popis byl vytvořen automaticky">
            <a:extLst>
              <a:ext uri="{FF2B5EF4-FFF2-40B4-BE49-F238E27FC236}">
                <a16:creationId xmlns:a16="http://schemas.microsoft.com/office/drawing/2014/main" id="{14528A44-A7BF-5C4A-3558-ECBA3AD0E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83" y="914795"/>
            <a:ext cx="6187499" cy="46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5"/>
    </mc:Choice>
    <mc:Fallback xmlns="">
      <p:transition spd="slow" advTm="9975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1720</Words>
  <Application>Microsoft Office PowerPoint</Application>
  <PresentationFormat>Širokoúhlá obrazovka</PresentationFormat>
  <Paragraphs>104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Wingdings</vt:lpstr>
      <vt:lpstr>Motiv Office</vt:lpstr>
      <vt:lpstr> PROJEKT</vt:lpstr>
      <vt:lpstr>Harmonogram</vt:lpstr>
      <vt:lpstr>Koncepce bezbariérovosti - Cíl</vt:lpstr>
      <vt:lpstr>Co je smyslem</vt:lpstr>
      <vt:lpstr>Koho se bezbariérovost týká</vt:lpstr>
      <vt:lpstr>Prioritní oblasti</vt:lpstr>
      <vt:lpstr>Co jsme již udělali</vt:lpstr>
      <vt:lpstr>  Autobusová zastávka Poliklinika Černý Most (Zjištění/Doporučení) – příklad) </vt:lpstr>
      <vt:lpstr>  Tramvajová zastávka Lehovec (Zjištění/Doporučení) – příklad) </vt:lpstr>
      <vt:lpstr>  Metro B, stanice Rajská zahrada (Zjištění/Doporučení) – příklad) </vt:lpstr>
      <vt:lpstr>Co jsme již udělali</vt:lpstr>
      <vt:lpstr>  POŠTA PRAHA 98 Bratří Venclíků 1139/3, Praha 14 (Zjištění/Doporučení) – příklad)</vt:lpstr>
      <vt:lpstr>  MĚSTSKÁ KNIHOVNA V PRAZE – RAJSKÁ ZAHRADA Generála Janouška 1060/2, Praha 14 (Zjištění/Doporučení) – příklad) </vt:lpstr>
      <vt:lpstr>  BUDOVA SPRÁVY MAJETKU PRAHA 14 Metujská 907, Praha 14 (Zjištění/Doporučení) – příklad)</vt:lpstr>
      <vt:lpstr>Co jsme již udělali</vt:lpstr>
      <vt:lpstr>Co jsme již udělali</vt:lpstr>
      <vt:lpstr>Co jsme již udělali</vt:lpstr>
      <vt:lpstr>Co jsme již udělali</vt:lpstr>
      <vt:lpstr>Co nás limituje</vt:lpstr>
      <vt:lpstr>Co nám pomůže</vt:lpstr>
      <vt:lpstr>Děkujeme za pozornost a držme si palce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MČ Praha 14</dc:title>
  <dc:creator>Hlavačková Lucie</dc:creator>
  <cp:lastModifiedBy>Rýpar Zbyněk</cp:lastModifiedBy>
  <cp:revision>15</cp:revision>
  <cp:lastPrinted>2024-09-04T10:54:52Z</cp:lastPrinted>
  <dcterms:created xsi:type="dcterms:W3CDTF">2024-05-10T07:22:48Z</dcterms:created>
  <dcterms:modified xsi:type="dcterms:W3CDTF">2024-09-09T07:26:20Z</dcterms:modified>
</cp:coreProperties>
</file>